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65" r:id="rId2"/>
    <p:sldId id="258" r:id="rId3"/>
    <p:sldId id="266" r:id="rId4"/>
    <p:sldId id="276" r:id="rId5"/>
    <p:sldId id="278" r:id="rId6"/>
    <p:sldId id="257" r:id="rId7"/>
    <p:sldId id="280" r:id="rId8"/>
    <p:sldId id="268" r:id="rId9"/>
    <p:sldId id="282" r:id="rId10"/>
    <p:sldId id="291" r:id="rId11"/>
    <p:sldId id="304" r:id="rId12"/>
    <p:sldId id="284" r:id="rId13"/>
    <p:sldId id="279" r:id="rId14"/>
    <p:sldId id="305" r:id="rId15"/>
    <p:sldId id="273" r:id="rId16"/>
    <p:sldId id="275" r:id="rId17"/>
    <p:sldId id="269" r:id="rId18"/>
    <p:sldId id="288" r:id="rId19"/>
    <p:sldId id="293" r:id="rId20"/>
    <p:sldId id="311" r:id="rId21"/>
    <p:sldId id="277" r:id="rId22"/>
    <p:sldId id="260" r:id="rId23"/>
    <p:sldId id="295" r:id="rId24"/>
    <p:sldId id="314" r:id="rId25"/>
    <p:sldId id="307" r:id="rId26"/>
    <p:sldId id="308" r:id="rId27"/>
    <p:sldId id="310" r:id="rId28"/>
    <p:sldId id="309" r:id="rId29"/>
    <p:sldId id="313" r:id="rId30"/>
    <p:sldId id="296" r:id="rId31"/>
    <p:sldId id="315" r:id="rId32"/>
    <p:sldId id="312" r:id="rId33"/>
    <p:sldId id="299" r:id="rId34"/>
    <p:sldId id="316" r:id="rId35"/>
    <p:sldId id="300" r:id="rId36"/>
    <p:sldId id="281" r:id="rId37"/>
    <p:sldId id="271" r:id="rId38"/>
    <p:sldId id="272" r:id="rId39"/>
    <p:sldId id="306" r:id="rId40"/>
    <p:sldId id="261" r:id="rId41"/>
    <p:sldId id="262" r:id="rId42"/>
    <p:sldId id="289" r:id="rId43"/>
    <p:sldId id="292" r:id="rId44"/>
    <p:sldId id="290" r:id="rId45"/>
    <p:sldId id="270" r:id="rId46"/>
  </p:sldIdLst>
  <p:sldSz cx="9144000" cy="6858000" type="screen4x3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20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/>
              <a:t>sin(x)+cos(x)+cos(13x)</a:t>
            </a:r>
            <a:r>
              <a:rPr lang="ja-JP" altLang="en-US"/>
              <a:t>　　</a:t>
            </a:r>
            <a:r>
              <a:rPr lang="en-US" altLang="ja-JP"/>
              <a:t>x</a:t>
            </a:r>
            <a:r>
              <a:rPr lang="ja-JP" altLang="en-US"/>
              <a:t>は</a:t>
            </a:r>
            <a:r>
              <a:rPr lang="en-US" altLang="ja-JP"/>
              <a:t>0.01</a:t>
            </a:r>
            <a:r>
              <a:rPr lang="ja-JP" altLang="en-US"/>
              <a:t>刻み</a:t>
            </a:r>
            <a:endParaRPr lang="en-US" altLang="ja-JP"/>
          </a:p>
        </c:rich>
      </c:tx>
      <c:layout>
        <c:manualLayout>
          <c:xMode val="edge"/>
          <c:yMode val="edge"/>
          <c:x val="0.15373600174978128"/>
          <c:y val="4.62962962962962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9.8252624671916006E-2"/>
          <c:y val="0.1537037037037037"/>
          <c:w val="0.86770581802274716"/>
          <c:h val="0.77222222222222225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Sheet1!$B$4:$B$203</c:f>
              <c:numCache>
                <c:formatCode>General</c:formatCode>
                <c:ptCount val="200"/>
                <c:pt idx="0">
                  <c:v>0.01</c:v>
                </c:pt>
                <c:pt idx="1">
                  <c:v>0.02</c:v>
                </c:pt>
                <c:pt idx="2">
                  <c:v>0.03</c:v>
                </c:pt>
                <c:pt idx="3">
                  <c:v>0.04</c:v>
                </c:pt>
                <c:pt idx="4">
                  <c:v>0.05</c:v>
                </c:pt>
                <c:pt idx="5">
                  <c:v>0.06</c:v>
                </c:pt>
                <c:pt idx="6">
                  <c:v>7.0000000000000007E-2</c:v>
                </c:pt>
                <c:pt idx="7">
                  <c:v>0.08</c:v>
                </c:pt>
                <c:pt idx="8">
                  <c:v>0.09</c:v>
                </c:pt>
                <c:pt idx="9">
                  <c:v>0.1</c:v>
                </c:pt>
                <c:pt idx="10">
                  <c:v>0.11</c:v>
                </c:pt>
                <c:pt idx="11">
                  <c:v>0.12</c:v>
                </c:pt>
                <c:pt idx="12">
                  <c:v>0.13</c:v>
                </c:pt>
                <c:pt idx="13">
                  <c:v>0.14000000000000001</c:v>
                </c:pt>
                <c:pt idx="14">
                  <c:v>0.15</c:v>
                </c:pt>
                <c:pt idx="15">
                  <c:v>0.16</c:v>
                </c:pt>
                <c:pt idx="16">
                  <c:v>0.17</c:v>
                </c:pt>
                <c:pt idx="17">
                  <c:v>0.18</c:v>
                </c:pt>
                <c:pt idx="18">
                  <c:v>0.19</c:v>
                </c:pt>
                <c:pt idx="19">
                  <c:v>0.2</c:v>
                </c:pt>
                <c:pt idx="20">
                  <c:v>0.21</c:v>
                </c:pt>
                <c:pt idx="21">
                  <c:v>0.22</c:v>
                </c:pt>
                <c:pt idx="22">
                  <c:v>0.23</c:v>
                </c:pt>
                <c:pt idx="23">
                  <c:v>0.24</c:v>
                </c:pt>
                <c:pt idx="24">
                  <c:v>0.25</c:v>
                </c:pt>
                <c:pt idx="25">
                  <c:v>0.26</c:v>
                </c:pt>
                <c:pt idx="26">
                  <c:v>0.27</c:v>
                </c:pt>
                <c:pt idx="27">
                  <c:v>0.28000000000000003</c:v>
                </c:pt>
                <c:pt idx="28">
                  <c:v>0.28999999999999998</c:v>
                </c:pt>
                <c:pt idx="29">
                  <c:v>0.3</c:v>
                </c:pt>
                <c:pt idx="30">
                  <c:v>0.31</c:v>
                </c:pt>
                <c:pt idx="31">
                  <c:v>0.32</c:v>
                </c:pt>
                <c:pt idx="32">
                  <c:v>0.33</c:v>
                </c:pt>
                <c:pt idx="33">
                  <c:v>0.34</c:v>
                </c:pt>
                <c:pt idx="34">
                  <c:v>0.35</c:v>
                </c:pt>
                <c:pt idx="35">
                  <c:v>0.36</c:v>
                </c:pt>
                <c:pt idx="36">
                  <c:v>0.37</c:v>
                </c:pt>
                <c:pt idx="37">
                  <c:v>0.38</c:v>
                </c:pt>
                <c:pt idx="38">
                  <c:v>0.39</c:v>
                </c:pt>
                <c:pt idx="39">
                  <c:v>0.4</c:v>
                </c:pt>
                <c:pt idx="40">
                  <c:v>0.41</c:v>
                </c:pt>
                <c:pt idx="41">
                  <c:v>0.42</c:v>
                </c:pt>
                <c:pt idx="42">
                  <c:v>0.43</c:v>
                </c:pt>
                <c:pt idx="43">
                  <c:v>0.44</c:v>
                </c:pt>
                <c:pt idx="44">
                  <c:v>0.45</c:v>
                </c:pt>
                <c:pt idx="45">
                  <c:v>0.46</c:v>
                </c:pt>
                <c:pt idx="46">
                  <c:v>0.47</c:v>
                </c:pt>
                <c:pt idx="47">
                  <c:v>0.48</c:v>
                </c:pt>
                <c:pt idx="48">
                  <c:v>0.49</c:v>
                </c:pt>
                <c:pt idx="49">
                  <c:v>0.5</c:v>
                </c:pt>
                <c:pt idx="50">
                  <c:v>0.51</c:v>
                </c:pt>
                <c:pt idx="51">
                  <c:v>0.52</c:v>
                </c:pt>
                <c:pt idx="52">
                  <c:v>0.53</c:v>
                </c:pt>
                <c:pt idx="53">
                  <c:v>0.54</c:v>
                </c:pt>
                <c:pt idx="54">
                  <c:v>0.55000000000000004</c:v>
                </c:pt>
                <c:pt idx="55">
                  <c:v>0.56000000000000005</c:v>
                </c:pt>
                <c:pt idx="56">
                  <c:v>0.56999999999999995</c:v>
                </c:pt>
                <c:pt idx="57">
                  <c:v>0.57999999999999996</c:v>
                </c:pt>
                <c:pt idx="58">
                  <c:v>0.59</c:v>
                </c:pt>
                <c:pt idx="59">
                  <c:v>0.6</c:v>
                </c:pt>
                <c:pt idx="60">
                  <c:v>0.61</c:v>
                </c:pt>
                <c:pt idx="61">
                  <c:v>0.62</c:v>
                </c:pt>
                <c:pt idx="62">
                  <c:v>0.63</c:v>
                </c:pt>
                <c:pt idx="63">
                  <c:v>0.64</c:v>
                </c:pt>
                <c:pt idx="64">
                  <c:v>0.65</c:v>
                </c:pt>
                <c:pt idx="65">
                  <c:v>0.66</c:v>
                </c:pt>
                <c:pt idx="66">
                  <c:v>0.67</c:v>
                </c:pt>
                <c:pt idx="67">
                  <c:v>0.68</c:v>
                </c:pt>
                <c:pt idx="68">
                  <c:v>0.69</c:v>
                </c:pt>
                <c:pt idx="69">
                  <c:v>0.7</c:v>
                </c:pt>
                <c:pt idx="70">
                  <c:v>0.71</c:v>
                </c:pt>
                <c:pt idx="71">
                  <c:v>0.72</c:v>
                </c:pt>
                <c:pt idx="72">
                  <c:v>0.73</c:v>
                </c:pt>
                <c:pt idx="73">
                  <c:v>0.74</c:v>
                </c:pt>
                <c:pt idx="74">
                  <c:v>0.75</c:v>
                </c:pt>
                <c:pt idx="75">
                  <c:v>0.76</c:v>
                </c:pt>
                <c:pt idx="76">
                  <c:v>0.77</c:v>
                </c:pt>
                <c:pt idx="77">
                  <c:v>0.78</c:v>
                </c:pt>
                <c:pt idx="78">
                  <c:v>0.79</c:v>
                </c:pt>
                <c:pt idx="79">
                  <c:v>0.8</c:v>
                </c:pt>
                <c:pt idx="80">
                  <c:v>0.81</c:v>
                </c:pt>
                <c:pt idx="81">
                  <c:v>0.82</c:v>
                </c:pt>
                <c:pt idx="82">
                  <c:v>0.83</c:v>
                </c:pt>
                <c:pt idx="83">
                  <c:v>0.84</c:v>
                </c:pt>
                <c:pt idx="84">
                  <c:v>0.85</c:v>
                </c:pt>
                <c:pt idx="85">
                  <c:v>0.86</c:v>
                </c:pt>
                <c:pt idx="86">
                  <c:v>0.87</c:v>
                </c:pt>
                <c:pt idx="87">
                  <c:v>0.88</c:v>
                </c:pt>
                <c:pt idx="88">
                  <c:v>0.89</c:v>
                </c:pt>
                <c:pt idx="89">
                  <c:v>0.9</c:v>
                </c:pt>
                <c:pt idx="90">
                  <c:v>0.91</c:v>
                </c:pt>
                <c:pt idx="91">
                  <c:v>0.92</c:v>
                </c:pt>
                <c:pt idx="92">
                  <c:v>0.93</c:v>
                </c:pt>
                <c:pt idx="93">
                  <c:v>0.94</c:v>
                </c:pt>
                <c:pt idx="94">
                  <c:v>0.95</c:v>
                </c:pt>
                <c:pt idx="95">
                  <c:v>0.96</c:v>
                </c:pt>
                <c:pt idx="96">
                  <c:v>0.97</c:v>
                </c:pt>
                <c:pt idx="97">
                  <c:v>0.98</c:v>
                </c:pt>
                <c:pt idx="98">
                  <c:v>0.99</c:v>
                </c:pt>
                <c:pt idx="99">
                  <c:v>1</c:v>
                </c:pt>
                <c:pt idx="100">
                  <c:v>1.01</c:v>
                </c:pt>
                <c:pt idx="101">
                  <c:v>1.02</c:v>
                </c:pt>
                <c:pt idx="102">
                  <c:v>1.03</c:v>
                </c:pt>
                <c:pt idx="103">
                  <c:v>1.04</c:v>
                </c:pt>
                <c:pt idx="104">
                  <c:v>1.05</c:v>
                </c:pt>
                <c:pt idx="105">
                  <c:v>1.06</c:v>
                </c:pt>
                <c:pt idx="106">
                  <c:v>1.07</c:v>
                </c:pt>
                <c:pt idx="107">
                  <c:v>1.08</c:v>
                </c:pt>
                <c:pt idx="108">
                  <c:v>1.0900000000000001</c:v>
                </c:pt>
                <c:pt idx="109">
                  <c:v>1.1000000000000001</c:v>
                </c:pt>
                <c:pt idx="110">
                  <c:v>1.1100000000000001</c:v>
                </c:pt>
                <c:pt idx="111">
                  <c:v>1.1200000000000001</c:v>
                </c:pt>
                <c:pt idx="112">
                  <c:v>1.1299999999999999</c:v>
                </c:pt>
                <c:pt idx="113">
                  <c:v>1.1399999999999999</c:v>
                </c:pt>
                <c:pt idx="114">
                  <c:v>1.1499999999999999</c:v>
                </c:pt>
                <c:pt idx="115">
                  <c:v>1.1599999999999999</c:v>
                </c:pt>
                <c:pt idx="116">
                  <c:v>1.17</c:v>
                </c:pt>
                <c:pt idx="117">
                  <c:v>1.18</c:v>
                </c:pt>
                <c:pt idx="118">
                  <c:v>1.19</c:v>
                </c:pt>
                <c:pt idx="119">
                  <c:v>1.2</c:v>
                </c:pt>
                <c:pt idx="120">
                  <c:v>1.21</c:v>
                </c:pt>
                <c:pt idx="121">
                  <c:v>1.22</c:v>
                </c:pt>
                <c:pt idx="122">
                  <c:v>1.23</c:v>
                </c:pt>
                <c:pt idx="123">
                  <c:v>1.24</c:v>
                </c:pt>
                <c:pt idx="124">
                  <c:v>1.25</c:v>
                </c:pt>
                <c:pt idx="125">
                  <c:v>1.26</c:v>
                </c:pt>
                <c:pt idx="126">
                  <c:v>1.27</c:v>
                </c:pt>
                <c:pt idx="127">
                  <c:v>1.28</c:v>
                </c:pt>
                <c:pt idx="128">
                  <c:v>1.29</c:v>
                </c:pt>
                <c:pt idx="129">
                  <c:v>1.3</c:v>
                </c:pt>
                <c:pt idx="130">
                  <c:v>1.31</c:v>
                </c:pt>
                <c:pt idx="131">
                  <c:v>1.32</c:v>
                </c:pt>
                <c:pt idx="132">
                  <c:v>1.33</c:v>
                </c:pt>
                <c:pt idx="133">
                  <c:v>1.34</c:v>
                </c:pt>
                <c:pt idx="134">
                  <c:v>1.35</c:v>
                </c:pt>
                <c:pt idx="135">
                  <c:v>1.36</c:v>
                </c:pt>
                <c:pt idx="136">
                  <c:v>1.37</c:v>
                </c:pt>
                <c:pt idx="137">
                  <c:v>1.38</c:v>
                </c:pt>
                <c:pt idx="138">
                  <c:v>1.39</c:v>
                </c:pt>
                <c:pt idx="139">
                  <c:v>1.4</c:v>
                </c:pt>
                <c:pt idx="140">
                  <c:v>1.41</c:v>
                </c:pt>
                <c:pt idx="141">
                  <c:v>1.42</c:v>
                </c:pt>
                <c:pt idx="142">
                  <c:v>1.43</c:v>
                </c:pt>
                <c:pt idx="143">
                  <c:v>1.44</c:v>
                </c:pt>
                <c:pt idx="144">
                  <c:v>1.45</c:v>
                </c:pt>
                <c:pt idx="145">
                  <c:v>1.46</c:v>
                </c:pt>
                <c:pt idx="146">
                  <c:v>1.47</c:v>
                </c:pt>
                <c:pt idx="147">
                  <c:v>1.48</c:v>
                </c:pt>
                <c:pt idx="148">
                  <c:v>1.49</c:v>
                </c:pt>
                <c:pt idx="149">
                  <c:v>1.5</c:v>
                </c:pt>
                <c:pt idx="150">
                  <c:v>1.51</c:v>
                </c:pt>
                <c:pt idx="151">
                  <c:v>1.52</c:v>
                </c:pt>
                <c:pt idx="152">
                  <c:v>1.53</c:v>
                </c:pt>
                <c:pt idx="153">
                  <c:v>1.54</c:v>
                </c:pt>
                <c:pt idx="154">
                  <c:v>1.55</c:v>
                </c:pt>
                <c:pt idx="155">
                  <c:v>1.56</c:v>
                </c:pt>
                <c:pt idx="156">
                  <c:v>1.57</c:v>
                </c:pt>
                <c:pt idx="157">
                  <c:v>1.58</c:v>
                </c:pt>
                <c:pt idx="158">
                  <c:v>1.59</c:v>
                </c:pt>
                <c:pt idx="159">
                  <c:v>1.6</c:v>
                </c:pt>
                <c:pt idx="160">
                  <c:v>1.61</c:v>
                </c:pt>
                <c:pt idx="161">
                  <c:v>1.62</c:v>
                </c:pt>
                <c:pt idx="162">
                  <c:v>1.63</c:v>
                </c:pt>
                <c:pt idx="163">
                  <c:v>1.64</c:v>
                </c:pt>
                <c:pt idx="164">
                  <c:v>1.65</c:v>
                </c:pt>
                <c:pt idx="165">
                  <c:v>1.66</c:v>
                </c:pt>
                <c:pt idx="166">
                  <c:v>1.67</c:v>
                </c:pt>
                <c:pt idx="167">
                  <c:v>1.68</c:v>
                </c:pt>
                <c:pt idx="168">
                  <c:v>1.69</c:v>
                </c:pt>
                <c:pt idx="169">
                  <c:v>1.7</c:v>
                </c:pt>
                <c:pt idx="170">
                  <c:v>1.71</c:v>
                </c:pt>
                <c:pt idx="171">
                  <c:v>1.72</c:v>
                </c:pt>
                <c:pt idx="172">
                  <c:v>1.73</c:v>
                </c:pt>
                <c:pt idx="173">
                  <c:v>1.74</c:v>
                </c:pt>
                <c:pt idx="174">
                  <c:v>1.75</c:v>
                </c:pt>
                <c:pt idx="175">
                  <c:v>1.76</c:v>
                </c:pt>
                <c:pt idx="176">
                  <c:v>1.77</c:v>
                </c:pt>
                <c:pt idx="177">
                  <c:v>1.78</c:v>
                </c:pt>
                <c:pt idx="178">
                  <c:v>1.79</c:v>
                </c:pt>
                <c:pt idx="179">
                  <c:v>1.8</c:v>
                </c:pt>
                <c:pt idx="180">
                  <c:v>1.81</c:v>
                </c:pt>
                <c:pt idx="181">
                  <c:v>1.82</c:v>
                </c:pt>
                <c:pt idx="182">
                  <c:v>1.83</c:v>
                </c:pt>
                <c:pt idx="183">
                  <c:v>1.84</c:v>
                </c:pt>
                <c:pt idx="184">
                  <c:v>1.85</c:v>
                </c:pt>
                <c:pt idx="185">
                  <c:v>1.86</c:v>
                </c:pt>
                <c:pt idx="186">
                  <c:v>1.87</c:v>
                </c:pt>
                <c:pt idx="187">
                  <c:v>1.88</c:v>
                </c:pt>
                <c:pt idx="188">
                  <c:v>1.89</c:v>
                </c:pt>
                <c:pt idx="189">
                  <c:v>1.9</c:v>
                </c:pt>
                <c:pt idx="190">
                  <c:v>1.91</c:v>
                </c:pt>
                <c:pt idx="191">
                  <c:v>1.92</c:v>
                </c:pt>
                <c:pt idx="192">
                  <c:v>1.93</c:v>
                </c:pt>
                <c:pt idx="193">
                  <c:v>1.94</c:v>
                </c:pt>
                <c:pt idx="194">
                  <c:v>1.95</c:v>
                </c:pt>
                <c:pt idx="195">
                  <c:v>1.96</c:v>
                </c:pt>
                <c:pt idx="196">
                  <c:v>1.97</c:v>
                </c:pt>
                <c:pt idx="197">
                  <c:v>1.98</c:v>
                </c:pt>
                <c:pt idx="198">
                  <c:v>1.99</c:v>
                </c:pt>
                <c:pt idx="199">
                  <c:v>2</c:v>
                </c:pt>
              </c:numCache>
            </c:numRef>
          </c:xVal>
          <c:yVal>
            <c:numRef>
              <c:f>Sheet1!$C$4:$C$203</c:f>
              <c:numCache>
                <c:formatCode>General</c:formatCode>
                <c:ptCount val="200"/>
                <c:pt idx="0">
                  <c:v>2.00151172746562</c:v>
                </c:pt>
                <c:pt idx="1">
                  <c:v>1.986188651494424</c:v>
                </c:pt>
                <c:pt idx="2">
                  <c:v>1.9544545938087963</c:v>
                </c:pt>
                <c:pt idx="3">
                  <c:v>1.9070086205252621</c:v>
                </c:pt>
                <c:pt idx="4">
                  <c:v>1.8448132282147005</c:v>
                </c:pt>
                <c:pt idx="5">
                  <c:v>1.769078084426926</c:v>
                </c:pt>
                <c:pt idx="6">
                  <c:v>1.6812395970796239</c:v>
                </c:pt>
                <c:pt idx="7">
                  <c:v>1.5829366575045705</c:v>
                </c:pt>
                <c:pt idx="8">
                  <c:v>1.4759829665182356</c:v>
                </c:pt>
                <c:pt idx="9">
                  <c:v>1.3623364105494413</c:v>
                </c:pt>
                <c:pt idx="10">
                  <c:v>1.2440660046406085</c:v>
                </c:pt>
                <c:pt idx="11">
                  <c:v>1.1233169602010529</c:v>
                </c:pt>
                <c:pt idx="12">
                  <c:v>1.0022744670378707</c:v>
                </c:pt>
                <c:pt idx="13">
                  <c:v>0.88312680088803941</c:v>
                </c:pt>
                <c:pt idx="14">
                  <c:v>0.76802837905835464</c:v>
                </c:pt>
                <c:pt idx="15">
                  <c:v>0.65906338765551342</c:v>
                </c:pt>
                <c:pt idx="16">
                  <c:v>0.55821059424239705</c:v>
                </c:pt>
                <c:pt idx="17">
                  <c:v>0.46730993975104351</c:v>
                </c:pt>
                <c:pt idx="18">
                  <c:v>0.38803147345570554</c:v>
                </c:pt>
                <c:pt idx="19">
                  <c:v>0.32184715526735541</c:v>
                </c:pt>
                <c:pt idx="20">
                  <c:v>0.27000600122147844</c:v>
                </c:pt>
                <c:pt idx="21">
                  <c:v>0.23351299161052252</c:v>
                </c:pt>
                <c:pt idx="22">
                  <c:v>0.21311209771316741</c:v>
                </c:pt>
                <c:pt idx="23">
                  <c:v>0.20927371356623581</c:v>
                </c:pt>
                <c:pt idx="24">
                  <c:v>0.22218670488462133</c:v>
                </c:pt>
                <c:pt idx="25">
                  <c:v>0.25175520931460627</c:v>
                </c:pt>
                <c:pt idx="26">
                  <c:v>0.2976002420214181</c:v>
                </c:pt>
                <c:pt idx="27">
                  <c:v>0.35906607951601088</c:v>
                </c:pt>
                <c:pt idx="28">
                  <c:v>0.43523131398744686</c:v>
                </c:pt>
                <c:pt idx="29">
                  <c:v>0.52492439158680537</c:v>
                </c:pt>
                <c:pt idx="30">
                  <c:v>0.62674337243638167</c:v>
                </c:pt>
                <c:pt idx="31">
                  <c:v>0.73907957889121223</c:v>
                </c:pt>
                <c:pt idx="32">
                  <c:v>0.86014473296094984</c:v>
                </c:pt>
                <c:pt idx="33">
                  <c:v>0.98800112491627889</c:v>
                </c:pt>
                <c:pt idx="34">
                  <c:v>1.1205943039491437</c:v>
                </c:pt>
                <c:pt idx="35">
                  <c:v>1.2557877391932999</c:v>
                </c:pt>
                <c:pt idx="36">
                  <c:v>1.3913988661594821</c:v>
                </c:pt>
                <c:pt idx="37">
                  <c:v>1.5252359102588886</c:v>
                </c:pt>
                <c:pt idx="38">
                  <c:v>1.6551348659743657</c:v>
                </c:pt>
                <c:pt idx="39">
                  <c:v>1.7789960076119127</c:v>
                </c:pt>
                <c:pt idx="40">
                  <c:v>1.8948193154702384</c:v>
                </c:pt>
                <c:pt idx="41">
                  <c:v>2.0007382195697354</c:v>
                </c:pt>
                <c:pt idx="42">
                  <c:v>2.0950510914754283</c:v>
                </c:pt>
                <c:pt idx="43">
                  <c:v>2.1762499527520798</c:v>
                </c:pt>
                <c:pt idx="44">
                  <c:v>2.2430459155623206</c:v>
                </c:pt>
                <c:pt idx="45">
                  <c:v>2.2943909260676989</c:v>
                </c:pt>
                <c:pt idx="46">
                  <c:v>2.3294954436872088</c:v>
                </c:pt>
                <c:pt idx="47">
                  <c:v>2.3478417578551571</c:v>
                </c:pt>
                <c:pt idx="48">
                  <c:v>2.3491927175427101</c:v>
                </c:pt>
                <c:pt idx="49">
                  <c:v>2.3335957262225993</c:v>
                </c:pt>
                <c:pt idx="50">
                  <c:v>2.3013819348578437</c:v>
                </c:pt>
                <c:pt idx="51">
                  <c:v>2.2531606465344782</c:v>
                </c:pt>
                <c:pt idx="52">
                  <c:v>2.1898090271675796</c:v>
                </c:pt>
                <c:pt idx="53">
                  <c:v>2.1124572959255574</c:v>
                </c:pt>
                <c:pt idx="54">
                  <c:v>2.0224696453028885</c:v>
                </c:pt>
                <c:pt idx="55">
                  <c:v>1.9214212128388195</c:v>
                </c:pt>
                <c:pt idx="56">
                  <c:v>1.8110714931127956</c:v>
                </c:pt>
                <c:pt idx="57">
                  <c:v>1.6933346387219812</c:v>
                </c:pt>
                <c:pt idx="58">
                  <c:v>1.5702471514484646</c:v>
                </c:pt>
                <c:pt idx="59">
                  <c:v>1.4439335088673635</c:v>
                </c:pt>
                <c:pt idx="60">
                  <c:v>1.3165703064890009</c:v>
                </c:pt>
                <c:pt idx="61">
                  <c:v>1.1903495205804737</c:v>
                </c:pt>
                <c:pt idx="62">
                  <c:v>1.0674415116514775</c:v>
                </c:pt>
                <c:pt idx="63">
                  <c:v>0.94995839296584594</c:v>
                </c:pt>
                <c:pt idx="64">
                  <c:v>0.83991838228002236</c:v>
                </c:pt>
                <c:pt idx="65">
                  <c:v>0.73921173841644561</c:v>
                </c:pt>
                <c:pt idx="66">
                  <c:v>0.64956885753385141</c:v>
                </c:pt>
                <c:pt idx="67">
                  <c:v>0.57253106750895966</c:v>
                </c:pt>
                <c:pt idx="68">
                  <c:v>0.50942461331004374</c:v>
                </c:pt>
                <c:pt idx="69">
                  <c:v>0.46133827239106773</c:v>
                </c:pt>
                <c:pt idx="70">
                  <c:v>0.42910497787399937</c:v>
                </c:pt>
                <c:pt idx="71">
                  <c:v>0.41328775965062281</c:v>
                </c:pt>
                <c:pt idx="72">
                  <c:v>0.41417024066501873</c:v>
                </c:pt>
                <c:pt idx="73">
                  <c:v>0.43175184876366668</c:v>
                </c:pt>
                <c:pt idx="74">
                  <c:v>0.46574782491916178</c:v>
                </c:pt>
                <c:pt idx="75">
                  <c:v>0.51559402768891005</c:v>
                </c:pt>
                <c:pt idx="76">
                  <c:v>0.58045645282785108</c:v>
                </c:pt>
                <c:pt idx="77">
                  <c:v>0.65924530740030796</c:v>
                </c:pt>
                <c:pt idx="78">
                  <c:v>0.75063340087330799</c:v>
                </c:pt>
                <c:pt idx="79">
                  <c:v>0.85307854281945938</c:v>
                </c:pt>
                <c:pt idx="80">
                  <c:v>0.96484956924097109</c:v>
                </c:pt>
                <c:pt idx="81">
                  <c:v>1.0840555582890772</c:v>
                </c:pt>
                <c:pt idx="82">
                  <c:v>1.208677742328135</c:v>
                </c:pt>
                <c:pt idx="83">
                  <c:v>1.3366035777895673</c:v>
                </c:pt>
                <c:pt idx="84">
                  <c:v>1.4656623978454872</c:v>
                </c:pt>
                <c:pt idx="85">
                  <c:v>1.5936620462198317</c:v>
                </c:pt>
                <c:pt idx="86">
                  <c:v>1.7184258738968583</c:v>
                </c:pt>
                <c:pt idx="87">
                  <c:v>1.8378294743625925</c:v>
                </c:pt>
                <c:pt idx="88">
                  <c:v>1.9498365374272959</c:v>
                </c:pt>
                <c:pt idx="89">
                  <c:v>2.0525332165520251</c:v>
                </c:pt>
                <c:pt idx="90">
                  <c:v>2.1441604296887893</c:v>
                </c:pt>
                <c:pt idx="91">
                  <c:v>2.2231435485182072</c:v>
                </c:pt>
                <c:pt idx="92">
                  <c:v>2.2881189750425142</c:v>
                </c:pt>
                <c:pt idx="93">
                  <c:v>2.3379571570214224</c:v>
                </c:pt>
                <c:pt idx="94">
                  <c:v>2.3717816538371213</c:v>
                </c:pt>
                <c:pt idx="95">
                  <c:v>2.3889839310285037</c:v>
                </c:pt>
                <c:pt idx="96">
                  <c:v>2.3892336338185656</c:v>
                </c:pt>
                <c:pt idx="97">
                  <c:v>2.3724841662563616</c:v>
                </c:pt>
                <c:pt idx="98">
                  <c:v>2.3389734818183339</c:v>
                </c:pt>
                <c:pt idx="99">
                  <c:v>2.2892200721262324</c:v>
                </c:pt>
                <c:pt idx="100">
                  <c:v>2.2240142214764367</c:v>
                </c:pt>
                <c:pt idx="101">
                  <c:v>2.1444046747706178</c:v>
                </c:pt>
                <c:pt idx="102">
                  <c:v>2.0516809438420882</c:v>
                </c:pt>
                <c:pt idx="103">
                  <c:v>1.9473515507795343</c:v>
                </c:pt>
                <c:pt idx="104">
                  <c:v>1.8331185754178536</c:v>
                </c:pt>
                <c:pt idx="105">
                  <c:v>1.7108489365375281</c:v>
                </c:pt>
                <c:pt idx="106">
                  <c:v>1.5825428914364978</c:v>
                </c:pt>
                <c:pt idx="107">
                  <c:v>1.4503002854818592</c:v>
                </c:pt>
                <c:pt idx="108">
                  <c:v>1.3162851212205122</c:v>
                </c:pt>
                <c:pt idx="109">
                  <c:v>1.1826890449872944</c:v>
                </c:pt>
                <c:pt idx="110">
                  <c:v>1.0516943672176957</c:v>
                </c:pt>
                <c:pt idx="111">
                  <c:v>0.92543724054154053</c:v>
                </c:pt>
                <c:pt idx="112">
                  <c:v>0.80597161707119924</c:v>
                </c:pt>
                <c:pt idx="113">
                  <c:v>0.69523459314804847</c:v>
                </c:pt>
                <c:pt idx="114">
                  <c:v>0.59501372639589911</c:v>
                </c:pt>
                <c:pt idx="115">
                  <c:v>0.50691687664486218</c:v>
                </c:pt>
                <c:pt idx="116">
                  <c:v>0.43234507969588531</c:v>
                </c:pt>
                <c:pt idx="117">
                  <c:v>0.37246891171322905</c:v>
                </c:pt>
                <c:pt idx="118">
                  <c:v>0.32820874312354453</c:v>
                </c:pt>
                <c:pt idx="119">
                  <c:v>0.30021921526008477</c:v>
                </c:pt>
                <c:pt idx="120">
                  <c:v>0.28887820172660261</c:v>
                </c:pt>
                <c:pt idx="121">
                  <c:v>0.29428044077036875</c:v>
                </c:pt>
                <c:pt idx="122">
                  <c:v>0.31623594612480388</c:v>
                </c:pt>
                <c:pt idx="123">
                  <c:v>0.35427322313970921</c:v>
                </c:pt>
                <c:pt idx="124">
                  <c:v>0.40764723592201235</c:v>
                </c:pt>
                <c:pt idx="125">
                  <c:v>0.4753519910308589</c:v>
                </c:pt>
                <c:pt idx="126">
                  <c:v>0.55613752536090333</c:v>
                </c:pt>
                <c:pt idx="127">
                  <c:v>0.64853101152160808</c:v>
                </c:pt>
                <c:pt idx="128">
                  <c:v>0.75086162453264338</c:v>
                </c:pt>
                <c:pt idx="129">
                  <c:v>0.8612887501786104</c:v>
                </c:pt>
                <c:pt idx="130">
                  <c:v>0.97783305897179906</c:v>
                </c:pt>
                <c:pt idx="131">
                  <c:v>1.0984099213110761</c:v>
                </c:pt>
                <c:pt idx="132">
                  <c:v>1.2208645999143615</c:v>
                </c:pt>
                <c:pt idx="133">
                  <c:v>1.3430086256085929</c:v>
                </c:pt>
                <c:pt idx="134">
                  <c:v>1.4626567425903769</c:v>
                </c:pt>
                <c:pt idx="135">
                  <c:v>1.577663799660092</c:v>
                </c:pt>
                <c:pt idx="136">
                  <c:v>1.6859609648438272</c:v>
                </c:pt>
                <c:pt idx="137">
                  <c:v>1.7855906522362726</c:v>
                </c:pt>
                <c:pt idx="138">
                  <c:v>1.8747395716304971</c:v>
                </c:pt>
                <c:pt idx="139">
                  <c:v>1.9517693431806242</c:v>
                </c:pt>
                <c:pt idx="140">
                  <c:v>2.0152441604366786</c:v>
                </c:pt>
                <c:pt idx="141">
                  <c:v>2.0639550349028806</c:v>
                </c:pt>
                <c:pt idx="142">
                  <c:v>2.0969402129617798</c:v>
                </c:pt>
                <c:pt idx="143">
                  <c:v>2.1135014206024896</c:v>
                </c:pt>
                <c:pt idx="144">
                  <c:v>2.113215661802117</c:v>
                </c:pt>
                <c:pt idx="145">
                  <c:v>2.0959423714469989</c:v>
                </c:pt>
                <c:pt idx="146">
                  <c:v>2.0618258020780846</c:v>
                </c:pt>
                <c:pt idx="147">
                  <c:v>2.0112926041797845</c:v>
                </c:pt>
                <c:pt idx="148">
                  <c:v>1.9450446408463771</c:v>
                </c:pt>
                <c:pt idx="149">
                  <c:v>1.8640471580857014</c:v>
                </c:pt>
                <c:pt idx="150">
                  <c:v>1.7695125103990839</c:v>
                </c:pt>
                <c:pt idx="151">
                  <c:v>1.6628797162865578</c:v>
                </c:pt>
                <c:pt idx="152">
                  <c:v>1.5457901887014767</c:v>
                </c:pt>
                <c:pt idx="153">
                  <c:v>1.4200600500309224</c:v>
                </c:pt>
                <c:pt idx="154">
                  <c:v>1.2876494988186593</c:v>
                </c:pt>
                <c:pt idx="155">
                  <c:v>1.1506297452027041</c:v>
                </c:pt>
                <c:pt idx="156">
                  <c:v>1.0111480730704523</c:v>
                </c:pt>
                <c:pt idx="157">
                  <c:v>0.87139161854827873</c:v>
                </c:pt>
                <c:pt idx="158">
                  <c:v>0.73355047610582591</c:v>
                </c:pt>
                <c:pt idx="159">
                  <c:v>0.59978075490257488</c:v>
                </c:pt>
                <c:pt idx="160">
                  <c:v>0.47216820884390859</c:v>
                </c:pt>
                <c:pt idx="161">
                  <c:v>0.35269305413193697</c:v>
                </c:pt>
                <c:pt idx="162">
                  <c:v>0.2431965680558269</c:v>
                </c:pt>
                <c:pt idx="163">
                  <c:v>0.14535003270577307</c:v>
                </c:pt>
                <c:pt idx="164">
                  <c:v>6.0626547721459589E-2</c:v>
                </c:pt>
                <c:pt idx="165">
                  <c:v>-9.7238122328463517E-3</c:v>
                </c:pt>
                <c:pt idx="166">
                  <c:v>-6.4695076020506503E-2</c:v>
                </c:pt>
                <c:pt idx="167">
                  <c:v>-0.10354233488775477</c:v>
                </c:pt>
                <c:pt idx="168">
                  <c:v>-0.1257942954225314</c:v>
                </c:pt>
                <c:pt idx="169">
                  <c:v>-0.13126121477231822</c:v>
                </c:pt>
                <c:pt idx="170">
                  <c:v>-0.12003808420641093</c:v>
                </c:pt>
                <c:pt idx="171">
                  <c:v>-9.2503007298008422E-2</c:v>
                </c:pt>
                <c:pt idx="172">
                  <c:v>-4.9310800098127716E-2</c:v>
                </c:pt>
                <c:pt idx="173">
                  <c:v>8.6180786919328733E-3</c:v>
                </c:pt>
                <c:pt idx="174">
                  <c:v>8.0113080730915609E-2</c:v>
                </c:pt>
                <c:pt idx="175">
                  <c:v>0.16377334175291069</c:v>
                </c:pt>
                <c:pt idx="176">
                  <c:v>0.25799134228026677</c:v>
                </c:pt>
                <c:pt idx="177">
                  <c:v>0.36098005602894573</c:v>
                </c:pt>
                <c:pt idx="178">
                  <c:v>0.47080312784214245</c:v>
                </c:pt>
                <c:pt idx="179">
                  <c:v>0.58540757186092274</c:v>
                </c:pt>
                <c:pt idx="180">
                  <c:v>0.70265843810864093</c:v>
                </c:pt>
                <c:pt idx="181">
                  <c:v>0.82037486244652824</c:v>
                </c:pt>
                <c:pt idx="182">
                  <c:v>0.93636689151166252</c:v>
                </c:pt>
                <c:pt idx="183">
                  <c:v>1.0484724611698752</c:v>
                </c:pt>
                <c:pt idx="184">
                  <c:v>1.1545939044252842</c:v>
                </c:pt>
                <c:pt idx="185">
                  <c:v>1.2527333726692262</c:v>
                </c:pt>
                <c:pt idx="186">
                  <c:v>1.3410265724899331</c:v>
                </c:pt>
                <c:pt idx="187">
                  <c:v>1.4177742486913472</c:v>
                </c:pt>
                <c:pt idx="188">
                  <c:v>1.4814708822049156</c:v>
                </c:pt>
                <c:pt idx="189">
                  <c:v>1.5308301185801065</c:v>
                </c:pt>
                <c:pt idx="190">
                  <c:v>1.5648064979150584</c:v>
                </c:pt>
                <c:pt idx="191">
                  <c:v>1.5826131195062252</c:v>
                </c:pt>
                <c:pt idx="192">
                  <c:v>1.5837349431025518</c:v>
                </c:pt>
                <c:pt idx="193">
                  <c:v>1.5679375022872519</c:v>
                </c:pt>
                <c:pt idx="194">
                  <c:v>1.5352708829361426</c:v>
                </c:pt>
                <c:pt idx="195">
                  <c:v>1.4860688996090867</c:v>
                </c:pt>
                <c:pt idx="196">
                  <c:v>1.4209434837717705</c:v>
                </c:pt>
                <c:pt idx="197">
                  <c:v>1.3407743785511865</c:v>
                </c:pt>
                <c:pt idx="198">
                  <c:v>1.2466943139361595</c:v>
                </c:pt>
                <c:pt idx="199">
                  <c:v>1.1400699126071796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C2-4250-9846-94CA765261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2508160"/>
        <c:axId val="572505536"/>
      </c:scatterChart>
      <c:valAx>
        <c:axId val="5725081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2505536"/>
        <c:crosses val="autoZero"/>
        <c:crossBetween val="midCat"/>
      </c:valAx>
      <c:valAx>
        <c:axId val="572505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725081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ja-JP" sz="1400" b="0" i="0" baseline="0">
                <a:effectLst/>
              </a:rPr>
              <a:t>sin(x)+cos(x)+cos(13x)</a:t>
            </a:r>
            <a:r>
              <a:rPr lang="ja-JP" altLang="ja-JP" sz="1400" b="0" i="0" baseline="0">
                <a:effectLst/>
              </a:rPr>
              <a:t>　　</a:t>
            </a:r>
            <a:r>
              <a:rPr lang="en-US" altLang="ja-JP" sz="1400" b="0" i="0" baseline="0">
                <a:effectLst/>
              </a:rPr>
              <a:t>x</a:t>
            </a:r>
            <a:r>
              <a:rPr lang="ja-JP" altLang="ja-JP" sz="1400" b="0" i="0" baseline="0">
                <a:effectLst/>
              </a:rPr>
              <a:t>は</a:t>
            </a:r>
            <a:r>
              <a:rPr lang="en-US" altLang="ja-JP" sz="1400" b="0" i="0" baseline="0">
                <a:effectLst/>
              </a:rPr>
              <a:t>0.2</a:t>
            </a:r>
            <a:r>
              <a:rPr lang="ja-JP" altLang="ja-JP" sz="1400" b="0" i="0" baseline="0">
                <a:effectLst/>
              </a:rPr>
              <a:t>刻み</a:t>
            </a:r>
            <a:endParaRPr lang="ja-JP" altLang="ja-JP" sz="14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Sheet1!$E$4:$E$13</c:f>
              <c:numCache>
                <c:formatCode>General</c:formatCode>
                <c:ptCount val="10"/>
                <c:pt idx="0">
                  <c:v>0.2</c:v>
                </c:pt>
                <c:pt idx="1">
                  <c:v>0.4</c:v>
                </c:pt>
                <c:pt idx="2">
                  <c:v>0.6</c:v>
                </c:pt>
                <c:pt idx="3">
                  <c:v>0.8</c:v>
                </c:pt>
                <c:pt idx="4">
                  <c:v>1</c:v>
                </c:pt>
                <c:pt idx="5">
                  <c:v>1.2</c:v>
                </c:pt>
                <c:pt idx="6">
                  <c:v>1.4</c:v>
                </c:pt>
                <c:pt idx="7">
                  <c:v>1.6</c:v>
                </c:pt>
                <c:pt idx="8">
                  <c:v>1.8</c:v>
                </c:pt>
                <c:pt idx="9">
                  <c:v>2</c:v>
                </c:pt>
              </c:numCache>
            </c:numRef>
          </c:xVal>
          <c:yVal>
            <c:numRef>
              <c:f>Sheet1!$F$4:$F$13</c:f>
              <c:numCache>
                <c:formatCode>General</c:formatCode>
                <c:ptCount val="10"/>
                <c:pt idx="0">
                  <c:v>0.32184715526735541</c:v>
                </c:pt>
                <c:pt idx="1">
                  <c:v>1.7789960076119127</c:v>
                </c:pt>
                <c:pt idx="2">
                  <c:v>1.4439335088673635</c:v>
                </c:pt>
                <c:pt idx="3">
                  <c:v>0.85307854281945938</c:v>
                </c:pt>
                <c:pt idx="4">
                  <c:v>2.2892200721262324</c:v>
                </c:pt>
                <c:pt idx="5">
                  <c:v>0.30021921526008477</c:v>
                </c:pt>
                <c:pt idx="6">
                  <c:v>1.9517693431806242</c:v>
                </c:pt>
                <c:pt idx="7">
                  <c:v>0.59978075490257488</c:v>
                </c:pt>
                <c:pt idx="8">
                  <c:v>0.58540757186092274</c:v>
                </c:pt>
                <c:pt idx="9">
                  <c:v>1.1400699126071796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AB-4EFF-9F56-7B5A166E0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8292888"/>
        <c:axId val="568290920"/>
      </c:scatterChart>
      <c:valAx>
        <c:axId val="5682928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68290920"/>
        <c:crosses val="autoZero"/>
        <c:crossBetween val="midCat"/>
      </c:valAx>
      <c:valAx>
        <c:axId val="568290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568292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"/>
          <p:cNvSpPr/>
          <p:nvPr/>
        </p:nvSpPr>
        <p:spPr bwMode="invGray">
          <a:xfrm>
            <a:off x="0" y="3936697"/>
            <a:ext cx="9144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8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28651" y="4114800"/>
            <a:ext cx="7886699" cy="1158446"/>
          </a:xfrm>
        </p:spPr>
        <p:txBody>
          <a:bodyPr rtlCol="0" anchor="b">
            <a:normAutofit/>
          </a:bodyPr>
          <a:lstStyle>
            <a:lvl1pPr algn="l" rtl="0">
              <a:defRPr sz="5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8651" y="5338170"/>
            <a:ext cx="7886699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820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06270" y="365125"/>
            <a:ext cx="120015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400800" cy="5811838"/>
          </a:xfrm>
        </p:spPr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8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06901"/>
            <a:ext cx="78867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06713"/>
            <a:ext cx="78867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3772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セクション ヘッダ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 bwMode="ltGray">
          <a:xfrm>
            <a:off x="0" y="3276600"/>
            <a:ext cx="9144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8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936" y="3429001"/>
            <a:ext cx="72009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936" y="5340096"/>
            <a:ext cx="72009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352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7434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0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14601"/>
            <a:ext cx="37719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7446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744641" y="2514601"/>
            <a:ext cx="37719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8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7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2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0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4000"/>
            <a:ext cx="2571750" cy="1905000"/>
          </a:xfrm>
        </p:spPr>
        <p:txBody>
          <a:bodyPr rtlCol="0" anchor="b">
            <a:normAutofit/>
          </a:bodyPr>
          <a:lstStyle>
            <a:lvl1pPr rtl="0">
              <a:defRPr sz="34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685800"/>
            <a:ext cx="48006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0" y="3581400"/>
            <a:ext cx="257175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6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7048"/>
            <a:ext cx="2571750" cy="1901952"/>
          </a:xfrm>
        </p:spPr>
        <p:txBody>
          <a:bodyPr rtlCol="0" anchor="b">
            <a:normAutofit/>
          </a:bodyPr>
          <a:lstStyle>
            <a:lvl1pPr rtl="0">
              <a:defRPr sz="34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>
            <a:off x="628648" y="685800"/>
            <a:ext cx="48006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1" y="3581400"/>
            <a:ext cx="257174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4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 bwMode="invGray">
          <a:xfrm>
            <a:off x="0" y="6492239"/>
            <a:ext cx="9141619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8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285750" y="6549716"/>
            <a:ext cx="6331619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2"/>
          </p:nvPr>
        </p:nvSpPr>
        <p:spPr>
          <a:xfrm>
            <a:off x="7264454" y="6549716"/>
            <a:ext cx="1250895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62D6E202-B606-4609-B914-27C9371A1F6D}" type="datetime1">
              <a:rPr lang="en-US" smtClean="0"/>
              <a:t>7/24/2019</a:t>
            </a:fld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15350" y="6549716"/>
            <a:ext cx="33477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65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400" kern="1200">
          <a:solidFill>
            <a:schemeClr val="accent1"/>
          </a:solidFill>
          <a:latin typeface="ＭＳ Ｐ明朝" panose="02020600040205080304" pitchFamily="18" charset="-128"/>
          <a:ea typeface="ＭＳ Ｐ明朝" panose="02020600040205080304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demy.benesse.co.jp/ai/neural-network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atmarkit.co.jp/ait/articles/1811/20/news012.html" TargetMode="External"/><Relationship Id="rId4" Type="http://schemas.openxmlformats.org/officeDocument/2006/relationships/image" Target="../media/image18.jf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darknet/yolo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rxiv.org/pdf/1508.06576.pdf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phagomovie.com/?source=post_page---------------------------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B1xsqj09Fm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pdf/1703.10476.pdf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blog.yokokanno.com/?p=20883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PCBTZh41Ri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CBTZh41Ris" TargetMode="Externa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ws.amazon.com/jp/machine-learning/ai-services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loud.google.com/automl/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gridpredict.jp/our_services/renom/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ya.biz/#toppag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jf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f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f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amazon.co.jp/1000%E3%83%94%E3%83%BC%E3%82%B9-%E3%82%B8%E3%82%B0%E3%82%BD%E3%83%BC%E3%83%91%E3%82%BA%E3%83%AB-%E6%9A%97%E9%BB%92%E5%9C%B0%E7%8D%84-%E3%83%9E%E3%82%A4%E3%82%AF%E3%83%AD%E3%83%94%E3%83%BC%E3%82%B9-26x38cm/dp/B008DCQE8Y/ref=sr_1_2?__mk_ja_JP=%E3%82%AB%E3%82%BF%E3%82%AB%E3%83%8A&amp;keywords=%E6%9A%97%E9%BB%92%E5%9C%B0%E7%8D%84&amp;qid=1563952881&amp;s=gateway&amp;sr=8-2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ments.withgoogle.com/ami-grant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5AA55F-65ED-426A-BE81-5A9B6FCDC1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開発に必要なもの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DF6D4D84-DFFE-433D-ADB9-7C81BF5FCE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861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276927-8B8C-4B61-AC0E-36BA7643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人工知能の魅力</a:t>
            </a:r>
            <a:r>
              <a:rPr lang="en-US" altLang="ja-JP" sz="4400" dirty="0"/>
              <a:t>2</a:t>
            </a:r>
            <a:r>
              <a:rPr kumimoji="1" lang="ja-JP" altLang="en-US" dirty="0"/>
              <a:t>：学際的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0907539-6880-4707-9C89-544BDC85A378}"/>
              </a:ext>
            </a:extLst>
          </p:cNvPr>
          <p:cNvSpPr txBox="1"/>
          <p:nvPr/>
        </p:nvSpPr>
        <p:spPr>
          <a:xfrm flipH="1">
            <a:off x="909318" y="2095500"/>
            <a:ext cx="76822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学際的：様々な分野にまたがる学問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関連分野：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計算機科学、神経科学、認知科学、心理学、神経科学、ゲーム理論、統計学、数学、言語学、人工生命、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情報工学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</a:p>
          <a:p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活用先：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医療、金融、ゲーム、在庫管理、自動運転、生産管理、ロボティクス、マーケット分析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030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871C72-2236-4000-98CA-691281F1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8" y="18915"/>
            <a:ext cx="12097344" cy="769441"/>
          </a:xfrm>
        </p:spPr>
        <p:txBody>
          <a:bodyPr/>
          <a:lstStyle/>
          <a:p>
            <a:r>
              <a:rPr kumimoji="1" lang="ja-JP" altLang="en-US" dirty="0"/>
              <a:t>人工知能の魅力</a:t>
            </a:r>
            <a:r>
              <a:rPr lang="en-US" altLang="ja-JP" sz="4400" dirty="0"/>
              <a:t>3</a:t>
            </a:r>
            <a:r>
              <a:rPr kumimoji="1" lang="ja-JP" altLang="en-US" dirty="0"/>
              <a:t>：創発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2064" y="1438283"/>
            <a:ext cx="434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創発：</a:t>
            </a:r>
            <a:r>
              <a:rPr kumimoji="1" lang="en-US" altLang="ja-JP" dirty="0" err="1"/>
              <a:t>DeepLearning</a:t>
            </a:r>
            <a:r>
              <a:rPr kumimoji="1" lang="ja-JP" altLang="en-US" dirty="0"/>
              <a:t>の仕組みは極めて単純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9" y="2146441"/>
            <a:ext cx="8139062" cy="2680202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2123953" y="5258727"/>
            <a:ext cx="5584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dirty="0">
                <a:hlinkClick r:id="rId3"/>
              </a:rPr>
              <a:t>https://udemy.benesse.co.jp/ai/neural-network.html</a:t>
            </a:r>
            <a:endParaRPr lang="ja-JP" altLang="en-US" sz="140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844952" y="5850120"/>
            <a:ext cx="6971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一見うまくいきそうに見えないけど、驚くほどうまく動く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940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6C1AAB6-032E-4921-9ECB-BA0A9093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DeepLearning</a:t>
            </a:r>
            <a:r>
              <a:rPr lang="ja-JP" altLang="en-US" dirty="0"/>
              <a:t>の正体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CF93486-599E-4D4E-A368-6A6120890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354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342BD5-98FF-47C6-8946-ECF7706F8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1" y="1333110"/>
            <a:ext cx="4326392" cy="46358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046FAEC-055C-4D1B-8668-CA91907822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" t="10476" r="1299" b="12380"/>
          <a:stretch/>
        </p:blipFill>
        <p:spPr>
          <a:xfrm>
            <a:off x="2555293" y="1098676"/>
            <a:ext cx="6152712" cy="46886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585D3EA-DF48-47C3-BC03-675D2AB2C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353" y="1614715"/>
            <a:ext cx="3600476" cy="49530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F8517DA-5EDC-4871-827E-B8B9BDB96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5305" y="2110019"/>
            <a:ext cx="2876571" cy="40481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88F0E0F-34B0-40FC-B54E-D0231A8F3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226" y="2019530"/>
            <a:ext cx="2290779" cy="5857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34D9C1D-9ED5-4001-95E7-EF10940850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4155" y="2696928"/>
            <a:ext cx="3991004" cy="53340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5DED353-FB6D-46CC-9C17-A6106DB5C2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531" b="21630"/>
          <a:stretch/>
        </p:blipFill>
        <p:spPr>
          <a:xfrm>
            <a:off x="4746170" y="3192231"/>
            <a:ext cx="4095005" cy="190954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F49E93A-EB1B-45B6-8480-8453C177AA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3" t="79672"/>
          <a:stretch/>
        </p:blipFill>
        <p:spPr>
          <a:xfrm>
            <a:off x="3338286" y="5428452"/>
            <a:ext cx="4842426" cy="495304"/>
          </a:xfrm>
          <a:prstGeom prst="rect">
            <a:avLst/>
          </a:prstGeom>
        </p:spPr>
      </p:pic>
      <p:sp>
        <p:nvSpPr>
          <p:cNvPr id="15" name="タイトル 14">
            <a:extLst>
              <a:ext uri="{FF2B5EF4-FFF2-40B4-BE49-F238E27FC236}">
                <a16:creationId xmlns:a16="http://schemas.microsoft.com/office/drawing/2014/main" id="{C287CB2F-00FD-4AAE-9CCC-1F8E0F7B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95" y="-46548"/>
            <a:ext cx="7886700" cy="1145224"/>
          </a:xfrm>
        </p:spPr>
        <p:txBody>
          <a:bodyPr/>
          <a:lstStyle/>
          <a:p>
            <a:r>
              <a:rPr kumimoji="1" lang="en-US" altLang="ja-JP" dirty="0" err="1">
                <a:solidFill>
                  <a:schemeClr val="bg1">
                    <a:lumMod val="75000"/>
                  </a:schemeClr>
                </a:solidFill>
              </a:rPr>
              <a:t>DeepLearning</a:t>
            </a:r>
            <a:r>
              <a:rPr kumimoji="1" lang="ja-JP" altLang="en-US" dirty="0">
                <a:solidFill>
                  <a:schemeClr val="bg1">
                    <a:lumMod val="75000"/>
                  </a:schemeClr>
                </a:solidFill>
              </a:rPr>
              <a:t>の正体は</a:t>
            </a:r>
            <a:r>
              <a:rPr lang="ja-JP" altLang="en-US" dirty="0">
                <a:solidFill>
                  <a:schemeClr val="bg1">
                    <a:lumMod val="75000"/>
                  </a:schemeClr>
                </a:solidFill>
              </a:rPr>
              <a:t>数式</a:t>
            </a:r>
            <a:endParaRPr kumimoji="1" lang="ja-JP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84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もっと言うと？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92120" y="1766663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深層学習</a:t>
            </a:r>
            <a:r>
              <a:rPr lang="en-US" altLang="ja-JP" sz="2000" dirty="0"/>
              <a:t>(</a:t>
            </a:r>
            <a:r>
              <a:rPr lang="en-US" altLang="ja-JP" sz="2000" dirty="0" err="1"/>
              <a:t>DeepLearning</a:t>
            </a:r>
            <a:r>
              <a:rPr lang="en-US" altLang="ja-JP" sz="2000" dirty="0"/>
              <a:t>)</a:t>
            </a:r>
            <a:r>
              <a:rPr kumimoji="1" lang="ja-JP" altLang="en-US" sz="2000" dirty="0"/>
              <a:t>：</a:t>
            </a:r>
            <a:endParaRPr lang="en-US" altLang="ja-JP" sz="2000" dirty="0"/>
          </a:p>
          <a:p>
            <a:r>
              <a:rPr kumimoji="1" lang="en-US" altLang="ja-JP" sz="2000" dirty="0"/>
              <a:t>	</a:t>
            </a:r>
            <a:r>
              <a:rPr kumimoji="1" lang="ja-JP" altLang="en-US" sz="2400" dirty="0"/>
              <a:t>超巨大な近似関数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2120" y="2797710"/>
            <a:ext cx="48670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深層学習</a:t>
            </a:r>
            <a:r>
              <a:rPr lang="en-US" altLang="ja-JP" sz="2000" dirty="0"/>
              <a:t>(</a:t>
            </a:r>
            <a:r>
              <a:rPr lang="en-US" altLang="ja-JP" sz="2000" dirty="0" err="1"/>
              <a:t>DeepLearning</a:t>
            </a:r>
            <a:r>
              <a:rPr lang="en-US" altLang="ja-JP" sz="2000" dirty="0"/>
              <a:t>)</a:t>
            </a:r>
            <a:r>
              <a:rPr kumimoji="1" lang="ja-JP" altLang="en-US" sz="2000" dirty="0"/>
              <a:t>における学習：</a:t>
            </a:r>
            <a:endParaRPr kumimoji="1" lang="en-US" altLang="ja-JP" sz="2000" dirty="0"/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与えられた問題を解けるように</a:t>
            </a:r>
            <a:endParaRPr lang="en-US" altLang="ja-JP" sz="2000" dirty="0"/>
          </a:p>
          <a:p>
            <a:r>
              <a:rPr lang="en-US" altLang="ja-JP" sz="2000" dirty="0"/>
              <a:t>	</a:t>
            </a:r>
            <a:r>
              <a:rPr lang="ja-JP" altLang="en-US" sz="2000" dirty="0"/>
              <a:t>超巨大な関数を近似させる工程</a:t>
            </a:r>
            <a:endParaRPr kumimoji="1" lang="ja-JP" altLang="en-US" sz="2400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562212" y="3907911"/>
            <a:ext cx="4079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Y=f(X)</a:t>
            </a:r>
            <a:r>
              <a:rPr lang="ja-JP" altLang="en-US" dirty="0"/>
              <a:t>で解ける超都合のいい関数を生成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915175" y="4402252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例：数字画像を読みたい場合</a:t>
            </a:r>
            <a:endParaRPr kumimoji="1" lang="en-US" altLang="ja-JP" dirty="0"/>
          </a:p>
        </p:txBody>
      </p:sp>
      <p:sp>
        <p:nvSpPr>
          <p:cNvPr id="9" name="正方形/長方形 8"/>
          <p:cNvSpPr/>
          <p:nvPr/>
        </p:nvSpPr>
        <p:spPr>
          <a:xfrm>
            <a:off x="2101237" y="4825657"/>
            <a:ext cx="124585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f(</a:t>
            </a:r>
            <a:r>
              <a:rPr lang="ja-JP" altLang="en-US" sz="3200" dirty="0"/>
              <a:t>　</a:t>
            </a:r>
            <a:r>
              <a:rPr lang="en-US" altLang="ja-JP" sz="3200" dirty="0"/>
              <a:t>)=0</a:t>
            </a:r>
          </a:p>
          <a:p>
            <a:r>
              <a:rPr lang="en-US" altLang="ja-JP" sz="3200" dirty="0"/>
              <a:t>f(</a:t>
            </a:r>
            <a:r>
              <a:rPr lang="ja-JP" altLang="en-US" sz="3200" dirty="0"/>
              <a:t>　</a:t>
            </a:r>
            <a:r>
              <a:rPr lang="en-US" altLang="ja-JP" sz="3200" dirty="0"/>
              <a:t>)=1</a:t>
            </a:r>
          </a:p>
          <a:p>
            <a:r>
              <a:rPr lang="en-US" altLang="ja-JP" sz="3200" dirty="0"/>
              <a:t>…</a:t>
            </a:r>
            <a:endParaRPr lang="ja-JP" altLang="en-US" sz="32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092" y="4999350"/>
            <a:ext cx="303604" cy="303604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149" y="5476647"/>
            <a:ext cx="307489" cy="307489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720" y="4325716"/>
            <a:ext cx="3136966" cy="1871546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760" y="4971465"/>
            <a:ext cx="303604" cy="303604"/>
          </a:xfrm>
          <a:prstGeom prst="rect">
            <a:avLst/>
          </a:prstGeom>
        </p:spPr>
      </p:pic>
      <p:sp>
        <p:nvSpPr>
          <p:cNvPr id="14" name="正方形/長方形 13"/>
          <p:cNvSpPr/>
          <p:nvPr/>
        </p:nvSpPr>
        <p:spPr>
          <a:xfrm>
            <a:off x="8293686" y="4781983"/>
            <a:ext cx="418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600" dirty="0"/>
              <a:t>0</a:t>
            </a:r>
            <a:endParaRPr lang="ja-JP" altLang="en-US" sz="36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534159" y="6431526"/>
            <a:ext cx="720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学習のさせ方によって、認識以外にも様々なタスクをこなすことができる。</a:t>
            </a:r>
          </a:p>
        </p:txBody>
      </p:sp>
      <p:sp>
        <p:nvSpPr>
          <p:cNvPr id="3" name="正方形/長方形 2"/>
          <p:cNvSpPr/>
          <p:nvPr/>
        </p:nvSpPr>
        <p:spPr>
          <a:xfrm>
            <a:off x="4259766" y="619726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200" dirty="0">
                <a:hlinkClick r:id="rId5"/>
              </a:rPr>
              <a:t>https://www.atmarkit.co.jp/ait/articles/1811/20/news012.html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2522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16EAEEE-4622-4EAB-85EA-B0C77F3670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2"/>
          <a:stretch/>
        </p:blipFill>
        <p:spPr>
          <a:xfrm>
            <a:off x="1320800" y="1335868"/>
            <a:ext cx="6337300" cy="521733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A937974-2899-4607-AA5A-B41F2C0E6FD4}"/>
              </a:ext>
            </a:extLst>
          </p:cNvPr>
          <p:cNvSpPr/>
          <p:nvPr/>
        </p:nvSpPr>
        <p:spPr>
          <a:xfrm>
            <a:off x="2753414" y="6368534"/>
            <a:ext cx="376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https://pjreddie.com/darknet/yolo/</a:t>
            </a:r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5E36FA9-87BF-4207-8FFC-7482281C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物体検出　</a:t>
            </a:r>
            <a:r>
              <a:rPr lang="en-US" altLang="ja-JP" dirty="0"/>
              <a:t>YOLO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62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E112AF-AAD1-4502-AB95-67229F2E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スタイル変換</a:t>
            </a:r>
            <a:br>
              <a:rPr kumimoji="1" lang="en-US" altLang="ja-JP" dirty="0"/>
            </a:br>
            <a:r>
              <a:rPr kumimoji="1" lang="en-US" altLang="ja-JP" dirty="0"/>
              <a:t>“</a:t>
            </a:r>
            <a:r>
              <a:rPr lang="en-US" altLang="ja-JP" dirty="0"/>
              <a:t>A Neural Algorithm of Artistic Style</a:t>
            </a:r>
            <a:r>
              <a:rPr kumimoji="1" lang="en-US" altLang="ja-JP" dirty="0"/>
              <a:t>”</a:t>
            </a:r>
            <a:endParaRPr kumimoji="1"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20F1590-57B7-4AA1-BC7C-B7F7887A55E3}"/>
              </a:ext>
            </a:extLst>
          </p:cNvPr>
          <p:cNvSpPr/>
          <p:nvPr/>
        </p:nvSpPr>
        <p:spPr>
          <a:xfrm>
            <a:off x="2589694" y="6406634"/>
            <a:ext cx="3964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https://arxiv.org/pdf/1508.06576.pdf</a:t>
            </a:r>
            <a:endParaRPr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E2853A8-16D9-4E2E-8E08-C0DD94A08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99" y="1534206"/>
            <a:ext cx="6578600" cy="48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C658284-5BC7-4439-95F0-96781D9B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9648E16-9816-4161-994E-233ABDC8F9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3" t="1992" r="20627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C60BA5D-D1EA-43AC-A67C-7732AE228ED9}"/>
              </a:ext>
            </a:extLst>
          </p:cNvPr>
          <p:cNvSpPr/>
          <p:nvPr/>
        </p:nvSpPr>
        <p:spPr>
          <a:xfrm>
            <a:off x="1524000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hlinkClick r:id="rId3"/>
              </a:rPr>
              <a:t>https://www.alphagomovie.com/?source=post_page---------------------------</a:t>
            </a:r>
            <a:endParaRPr lang="ja-JP" altLang="en-US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4F7C88-4183-4FBF-BC40-AB85CAD072BE}"/>
              </a:ext>
            </a:extLst>
          </p:cNvPr>
          <p:cNvSpPr/>
          <p:nvPr/>
        </p:nvSpPr>
        <p:spPr>
          <a:xfrm>
            <a:off x="342900" y="8640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/>
              <a:t>On March 9, 2016, the worlds of Go and artificial intelligence collided in South Korea.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20A2435-C83B-4D14-9FB7-42052E6BD5F5}"/>
              </a:ext>
            </a:extLst>
          </p:cNvPr>
          <p:cNvSpPr/>
          <p:nvPr/>
        </p:nvSpPr>
        <p:spPr>
          <a:xfrm>
            <a:off x="114299" y="237285"/>
            <a:ext cx="94773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b="1" dirty="0"/>
              <a:t>2016</a:t>
            </a:r>
            <a:r>
              <a:rPr lang="ja-JP" altLang="en-US" sz="2800" b="1" dirty="0"/>
              <a:t>年　</a:t>
            </a:r>
            <a:r>
              <a:rPr lang="en-US" altLang="ja-JP" sz="2800" b="1" dirty="0"/>
              <a:t>AI</a:t>
            </a:r>
            <a:r>
              <a:rPr lang="ja-JP" altLang="en-US" sz="2800" b="1" dirty="0"/>
              <a:t>が韓国囲碁界の魔王イ・セドルに勝利</a:t>
            </a:r>
            <a:endParaRPr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157381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6E6D49-D05C-4A4D-BF07-2611C845F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敵対的生成ネットワーク（</a:t>
            </a:r>
            <a:r>
              <a:rPr kumimoji="1" lang="en-US" altLang="ja-JP" dirty="0"/>
              <a:t>GAN</a:t>
            </a:r>
            <a:r>
              <a:rPr kumimoji="1" lang="ja-JP" altLang="en-US" dirty="0"/>
              <a:t>）</a:t>
            </a:r>
            <a:br>
              <a:rPr kumimoji="1" lang="en-US" altLang="ja-JP" dirty="0"/>
            </a:br>
            <a:r>
              <a:rPr kumimoji="1" lang="en-US" altLang="ja-JP" sz="2700" dirty="0"/>
              <a:t>“</a:t>
            </a:r>
            <a:r>
              <a:rPr lang="en-US" altLang="ja-JP" sz="2700" dirty="0"/>
              <a:t>LARGESCALEGAN TRAINING FORHIGHFIDELITYNATURALIMAGESYNTHESIS</a:t>
            </a:r>
            <a:r>
              <a:rPr kumimoji="1" lang="en-US" altLang="ja-JP" sz="2700" dirty="0"/>
              <a:t>”</a:t>
            </a:r>
            <a:endParaRPr kumimoji="1" lang="ja-JP" altLang="en-US" sz="27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5D2AE5D-9C79-4BFB-8EC2-EB894D56B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758271"/>
            <a:ext cx="8255000" cy="415425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556E49A-65ED-4EE9-86BB-3E29856E576D}"/>
              </a:ext>
            </a:extLst>
          </p:cNvPr>
          <p:cNvSpPr/>
          <p:nvPr/>
        </p:nvSpPr>
        <p:spPr>
          <a:xfrm>
            <a:off x="2108200" y="6109385"/>
            <a:ext cx="497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https://openreview.net/pdf?id=B1xsqj09Fm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968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062580" y="6180716"/>
            <a:ext cx="30188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350" dirty="0">
                <a:hlinkClick r:id="rId2"/>
              </a:rPr>
              <a:t>https://arxiv.org/pdf/1703.10476.pdf</a:t>
            </a:r>
            <a:endParaRPr lang="ja-JP" altLang="en-US" sz="1350" dirty="0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E38927A4-DC5B-4192-A496-A36E3656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/>
              <a:t>人間に近いキャプショニング</a:t>
            </a:r>
            <a:br>
              <a:rPr kumimoji="1" lang="en-US" altLang="ja-JP" dirty="0"/>
            </a:br>
            <a:r>
              <a:rPr kumimoji="1" lang="en-US" altLang="ja-JP" dirty="0"/>
              <a:t>“</a:t>
            </a:r>
            <a:r>
              <a:rPr lang="en-US" altLang="ja-JP" sz="3100" dirty="0"/>
              <a:t>Speaking the Same </a:t>
            </a:r>
            <a:r>
              <a:rPr lang="en-US" altLang="ja-JP" sz="3100" dirty="0" err="1"/>
              <a:t>Language:Matching</a:t>
            </a:r>
            <a:r>
              <a:rPr lang="en-US" altLang="ja-JP" sz="3100" dirty="0"/>
              <a:t> Machine to Human Captions by Adversarial Training”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AAA9D39-79F7-405C-ADE3-CC8B483A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36" y="1801801"/>
            <a:ext cx="5334014" cy="425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7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5861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642369" y="5898209"/>
            <a:ext cx="4161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https://blog.yokokanno.com/?p=20883</a:t>
            </a:r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5898" t="36557" r="44102" b="21143"/>
          <a:stretch/>
        </p:blipFill>
        <p:spPr>
          <a:xfrm>
            <a:off x="369440" y="2083579"/>
            <a:ext cx="8405119" cy="3814630"/>
          </a:xfrm>
          <a:prstGeom prst="rect">
            <a:avLst/>
          </a:prstGeom>
        </p:spPr>
      </p:pic>
      <p:sp>
        <p:nvSpPr>
          <p:cNvPr id="5" name="タイトル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</p:spPr>
        <p:txBody>
          <a:bodyPr/>
          <a:lstStyle/>
          <a:p>
            <a:r>
              <a:rPr lang="ja-JP" altLang="en-US" dirty="0"/>
              <a:t>ダンス動画を合成する</a:t>
            </a:r>
            <a:br>
              <a:rPr lang="en-US" altLang="ja-JP" dirty="0"/>
            </a:br>
            <a:r>
              <a:rPr lang="en-US" altLang="ja-JP" dirty="0"/>
              <a:t>“Everybody Dance Now”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73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928191" y="2575063"/>
            <a:ext cx="12779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350" dirty="0"/>
              <a:t>GAN</a:t>
            </a:r>
            <a:r>
              <a:rPr kumimoji="1" lang="ja-JP" altLang="en-US" sz="1350" dirty="0"/>
              <a:t>：ダンス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3173198" y="5922713"/>
            <a:ext cx="263084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350" dirty="0">
                <a:hlinkClick r:id="rId3"/>
              </a:rPr>
              <a:t>https://youtu.be/PCBTZh41Ris</a:t>
            </a:r>
            <a:endParaRPr lang="ja-JP" altLang="en-US" sz="1350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ダンス動画を合成する</a:t>
            </a:r>
            <a:br>
              <a:rPr lang="en-US" altLang="ja-JP" dirty="0"/>
            </a:br>
            <a:r>
              <a:rPr lang="en-US" altLang="ja-JP" dirty="0"/>
              <a:t>“Everybody Dance Now”</a:t>
            </a:r>
            <a:endParaRPr kumimoji="1" lang="ja-JP" altLang="en-US" dirty="0"/>
          </a:p>
        </p:txBody>
      </p:sp>
      <p:pic>
        <p:nvPicPr>
          <p:cNvPr id="8" name="PCBTZh41Ris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21603" y="1855028"/>
            <a:ext cx="6900795" cy="388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1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9AB5CD0-5FF5-4E13-88C7-87136EB34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開発に必要なもの</a:t>
            </a:r>
            <a:endParaRPr kumimoji="1" lang="ja-JP" alt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9E8D52D-3310-4803-9907-7A204686A9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7661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 r="5685"/>
          <a:stretch/>
        </p:blipFill>
        <p:spPr>
          <a:xfrm>
            <a:off x="-13252" y="1"/>
            <a:ext cx="9157252" cy="687145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65043" y="1245705"/>
            <a:ext cx="2729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何から手を付けよう</a:t>
            </a:r>
            <a:r>
              <a:rPr kumimoji="1" lang="en-US" altLang="ja-JP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dirty="0">
              <a:solidFill>
                <a:schemeClr val="bg2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73217" y="626827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専門知識？開発できる</a:t>
            </a:r>
            <a:r>
              <a:rPr kumimoji="1" lang="en-US" altLang="ja-JP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r>
              <a:rPr kumimoji="1" lang="ja-JP" altLang="en-US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1575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F8A3D-D5C6-41A2-9A89-F73BFC0B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1FCDC0-A1E0-4915-AB5A-6EA4D6311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20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1266015" y="5857037"/>
            <a:ext cx="6611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https://aws.amazon.com/jp/machine-learning/ai-services/</a:t>
            </a:r>
            <a:endParaRPr lang="ja-JP" alt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</a:t>
            </a: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5" y="2517169"/>
            <a:ext cx="8598090" cy="3339868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28650" y="1829093"/>
            <a:ext cx="5016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Amazon:AWS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AI</a:t>
            </a:r>
            <a:r>
              <a:rPr kumimoji="1" lang="ja-JP" altLang="en-US" sz="3200" dirty="0"/>
              <a:t>サービス</a:t>
            </a:r>
          </a:p>
        </p:txBody>
      </p:sp>
    </p:spTree>
    <p:extLst>
      <p:ext uri="{BB962C8B-B14F-4D97-AF65-F5344CB8AC3E}">
        <p14:creationId xmlns:p14="http://schemas.microsoft.com/office/powerpoint/2010/main" val="153455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2734783" y="6358595"/>
            <a:ext cx="3599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https://cloud.google.com/automl/</a:t>
            </a:r>
            <a:endParaRPr lang="ja-JP" alt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25" y="2717612"/>
            <a:ext cx="7964349" cy="363853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28650" y="1829093"/>
            <a:ext cx="3272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err="1"/>
              <a:t>Google:AutoML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4876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環境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2717967" y="6051406"/>
            <a:ext cx="457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2"/>
              </a:rPr>
              <a:t>https://gridpredict.jp/our_services/renom/</a:t>
            </a:r>
            <a:endParaRPr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2" y="2413868"/>
            <a:ext cx="7886698" cy="3637538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28650" y="1829093"/>
            <a:ext cx="5285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株式会社グリッド：</a:t>
            </a:r>
            <a:r>
              <a:rPr kumimoji="1" lang="en-US" altLang="ja-JP" sz="3200" dirty="0" err="1"/>
              <a:t>ReNom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9285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環境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4" y="2804251"/>
            <a:ext cx="8570792" cy="239591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628650" y="1668475"/>
            <a:ext cx="8392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株式会社創屋：</a:t>
            </a: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コンサルティング、システム開発（白山市）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790903" y="5405878"/>
            <a:ext cx="3562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https://www.souya.biz/#toppage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054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EC890142-79A8-4A20-9C8D-5576239D8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データ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4B68799-5AFB-4B67-83FC-C5114BD874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2216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F4F3CE1-D99F-402F-ABA3-ED81A74D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1D617D-4360-4439-831E-F08C1B636ED3}"/>
              </a:ext>
            </a:extLst>
          </p:cNvPr>
          <p:cNvSpPr txBox="1"/>
          <p:nvPr/>
        </p:nvSpPr>
        <p:spPr>
          <a:xfrm>
            <a:off x="311150" y="1955801"/>
            <a:ext cx="61141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名前：大島　圭祐（おおしま　けいすけ）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職業：ソフトウェアエンジニア（会社員）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専門：画像処理、人工知能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出身：内灘町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趣味：柔道（弐段）、一人水族館、自作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24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A4C120-6173-4407-8663-C3786B83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現在の</a:t>
            </a:r>
            <a:r>
              <a:rPr kumimoji="1" lang="en-US" altLang="ja-JP" dirty="0"/>
              <a:t>AI</a:t>
            </a:r>
            <a:r>
              <a:rPr kumimoji="1" lang="ja-JP" altLang="en-US" dirty="0"/>
              <a:t>開発に必要なもの</a:t>
            </a:r>
          </a:p>
        </p:txBody>
      </p:sp>
      <p:pic>
        <p:nvPicPr>
          <p:cNvPr id="1026" name="Picture 2" descr="「mnist」の画像検索結果">
            <a:extLst>
              <a:ext uri="{FF2B5EF4-FFF2-40B4-BE49-F238E27FC236}">
                <a16:creationId xmlns:a16="http://schemas.microsoft.com/office/drawing/2014/main" id="{2B30ABBD-E6AB-4FB4-B4AE-0F33B02FA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236" y="1516700"/>
            <a:ext cx="27559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ABC2576-4DB3-4674-9A09-D074D32C9F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-1" b="-1"/>
          <a:stretch/>
        </p:blipFill>
        <p:spPr>
          <a:xfrm>
            <a:off x="579173" y="4040824"/>
            <a:ext cx="2667000" cy="2667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93C0109-870A-4385-9164-3963C1ED70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3" r="11389"/>
          <a:stretch/>
        </p:blipFill>
        <p:spPr>
          <a:xfrm>
            <a:off x="572823" y="1510350"/>
            <a:ext cx="2662239" cy="257175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F7BD07E-A695-4B89-9DC7-1D8902E551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5"/>
          <a:stretch/>
        </p:blipFill>
        <p:spPr>
          <a:xfrm>
            <a:off x="3192236" y="4278950"/>
            <a:ext cx="2765424" cy="242887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4CA40DA-5DF4-4420-8240-EC3D66F135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" t="-1" b="-1"/>
          <a:stretch/>
        </p:blipFill>
        <p:spPr>
          <a:xfrm>
            <a:off x="5900549" y="4040824"/>
            <a:ext cx="2667000" cy="2667000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FDC465E-9B2D-4B2F-AC72-230BC8C3C2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3" r="11389"/>
          <a:stretch/>
        </p:blipFill>
        <p:spPr>
          <a:xfrm>
            <a:off x="5894199" y="1510350"/>
            <a:ext cx="2662239" cy="257175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415400C-57D3-4C29-BA7E-3CA0569343D9}"/>
              </a:ext>
            </a:extLst>
          </p:cNvPr>
          <p:cNvSpPr txBox="1"/>
          <p:nvPr/>
        </p:nvSpPr>
        <p:spPr>
          <a:xfrm>
            <a:off x="1275838" y="2070799"/>
            <a:ext cx="2646878" cy="5847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FFF00"/>
                </a:solidFill>
              </a:rPr>
              <a:t>大量のデータ</a:t>
            </a:r>
          </a:p>
        </p:txBody>
      </p:sp>
    </p:spTree>
    <p:extLst>
      <p:ext uri="{BB962C8B-B14F-4D97-AF65-F5344CB8AC3E}">
        <p14:creationId xmlns:p14="http://schemas.microsoft.com/office/powerpoint/2010/main" val="152905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25863F1-F65A-493C-88A0-5F6D8D33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学習には大量のデータが必要</a:t>
            </a:r>
            <a:endParaRPr kumimoji="1" lang="ja-JP" altLang="en-US" dirty="0"/>
          </a:p>
        </p:txBody>
      </p:sp>
      <p:graphicFrame>
        <p:nvGraphicFramePr>
          <p:cNvPr id="5" name="グラフ 4">
            <a:extLst>
              <a:ext uri="{FF2B5EF4-FFF2-40B4-BE49-F238E27FC236}">
                <a16:creationId xmlns:a16="http://schemas.microsoft.com/office/drawing/2014/main" id="{3CFCE35E-1BD6-4E79-AA4D-A52252BD2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8203199"/>
              </p:ext>
            </p:extLst>
          </p:nvPr>
        </p:nvGraphicFramePr>
        <p:xfrm>
          <a:off x="4445000" y="28486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グラフ 5">
            <a:extLst>
              <a:ext uri="{FF2B5EF4-FFF2-40B4-BE49-F238E27FC236}">
                <a16:creationId xmlns:a16="http://schemas.microsoft.com/office/drawing/2014/main" id="{35EDFE05-ABA3-4813-93DF-B1495EBA5F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68131"/>
              </p:ext>
            </p:extLst>
          </p:nvPr>
        </p:nvGraphicFramePr>
        <p:xfrm>
          <a:off x="279400" y="2848610"/>
          <a:ext cx="4095750" cy="2821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D62147C-E74E-49C9-86D8-E623B6FC05BC}"/>
              </a:ext>
            </a:extLst>
          </p:cNvPr>
          <p:cNvSpPr txBox="1"/>
          <p:nvPr/>
        </p:nvSpPr>
        <p:spPr>
          <a:xfrm>
            <a:off x="311149" y="1955801"/>
            <a:ext cx="8068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DeepLearning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は近似関数を作る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→データ少ないと正しく近似できない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129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 r="5685"/>
          <a:stretch/>
        </p:blipFill>
        <p:spPr>
          <a:xfrm>
            <a:off x="-13252" y="1"/>
            <a:ext cx="9157252" cy="687145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65043" y="1245705"/>
            <a:ext cx="2729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2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データを集めるためには何が必要？</a:t>
            </a:r>
          </a:p>
        </p:txBody>
      </p:sp>
    </p:spTree>
    <p:extLst>
      <p:ext uri="{BB962C8B-B14F-4D97-AF65-F5344CB8AC3E}">
        <p14:creationId xmlns:p14="http://schemas.microsoft.com/office/powerpoint/2010/main" val="40137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5427"/>
          <a:stretch/>
        </p:blipFill>
        <p:spPr>
          <a:xfrm>
            <a:off x="0" y="0"/>
            <a:ext cx="9157252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799386" y="5128592"/>
            <a:ext cx="7558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500" dirty="0">
                <a:solidFill>
                  <a:srgbClr val="FF0000"/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気合と根性</a:t>
            </a:r>
          </a:p>
        </p:txBody>
      </p:sp>
    </p:spTree>
    <p:extLst>
      <p:ext uri="{BB962C8B-B14F-4D97-AF65-F5344CB8AC3E}">
        <p14:creationId xmlns:p14="http://schemas.microsoft.com/office/powerpoint/2010/main" val="24064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C343363-909E-4DAC-A405-FE1D8F9B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大島の</a:t>
            </a:r>
            <a:r>
              <a:rPr kumimoji="1" lang="en-US" altLang="ja-JP" dirty="0"/>
              <a:t>AI</a:t>
            </a:r>
            <a:r>
              <a:rPr kumimoji="1" lang="ja-JP" altLang="en-US" dirty="0"/>
              <a:t>開発遍歴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26D2C6-964E-49DB-994F-DD794C748289}"/>
              </a:ext>
            </a:extLst>
          </p:cNvPr>
          <p:cNvSpPr txBox="1"/>
          <p:nvPr/>
        </p:nvSpPr>
        <p:spPr>
          <a:xfrm>
            <a:off x="311149" y="1955801"/>
            <a:ext cx="8068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Deep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Learning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の認識エンジンの開発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データ作成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仕分けた画像枚数→</a:t>
            </a:r>
            <a:r>
              <a:rPr kumimoji="1" lang="en-US" altLang="ja-JP" sz="2400" dirty="0"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</a:t>
            </a:r>
            <a:r>
              <a:rPr kumimoji="1" lang="ja-JP" altLang="en-US" sz="2400" dirty="0"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万枚超</a:t>
            </a:r>
            <a:endParaRPr kumimoji="1" lang="en-US" altLang="ja-JP" sz="2400" dirty="0">
              <a:solidFill>
                <a:srgbClr val="FFFF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切り取った画像枚数→</a:t>
            </a:r>
            <a:r>
              <a:rPr kumimoji="1" lang="en-US" altLang="ja-JP" sz="2400" dirty="0"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5000</a:t>
            </a:r>
            <a:r>
              <a:rPr kumimoji="1" lang="ja-JP" altLang="en-US" sz="2400" dirty="0"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枚超</a:t>
            </a:r>
            <a:endParaRPr kumimoji="1" lang="en-US" altLang="ja-JP" sz="2400" dirty="0">
              <a:solidFill>
                <a:srgbClr val="FFFF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400" dirty="0"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400" dirty="0"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すべて人力</a:t>
            </a:r>
            <a:r>
              <a:rPr kumimoji="1" lang="en-US" altLang="ja-JP" sz="2400" dirty="0"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endParaRPr kumimoji="1" lang="ja-JP" altLang="en-US" sz="2400" dirty="0">
              <a:solidFill>
                <a:srgbClr val="FFFF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401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CC3A46B0-5D47-41EC-9E08-FDC49CA9A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9"/>
            <a:ext cx="9144000" cy="684827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25481D-D837-4DDB-92A6-DB83899010C4}"/>
              </a:ext>
            </a:extLst>
          </p:cNvPr>
          <p:cNvSpPr txBox="1"/>
          <p:nvPr/>
        </p:nvSpPr>
        <p:spPr>
          <a:xfrm>
            <a:off x="463038" y="808057"/>
            <a:ext cx="3512500" cy="58477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rgbClr val="FFFF00"/>
                </a:solidFill>
              </a:rPr>
              <a:t>20</a:t>
            </a:r>
            <a:r>
              <a:rPr kumimoji="1" lang="ja-JP" altLang="en-US" sz="3200" dirty="0">
                <a:solidFill>
                  <a:srgbClr val="FFFF00"/>
                </a:solidFill>
              </a:rPr>
              <a:t>万枚の数字画像</a:t>
            </a:r>
          </a:p>
        </p:txBody>
      </p:sp>
    </p:spTree>
    <p:extLst>
      <p:ext uri="{BB962C8B-B14F-4D97-AF65-F5344CB8AC3E}">
        <p14:creationId xmlns:p14="http://schemas.microsoft.com/office/powerpoint/2010/main" val="284378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C343363-909E-4DAC-A405-FE1D8F9B7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大島の</a:t>
            </a:r>
            <a:r>
              <a:rPr kumimoji="1" lang="en-US" altLang="ja-JP" dirty="0"/>
              <a:t>AI</a:t>
            </a:r>
            <a:r>
              <a:rPr kumimoji="1" lang="ja-JP" altLang="en-US" dirty="0"/>
              <a:t>開発遍歴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380998" y="1735351"/>
            <a:ext cx="64077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データ作成ペース：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画像切り取り＋タグ付け→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1000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枚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/h</a:t>
            </a: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画像仕分け→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7000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枚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/h</a:t>
            </a:r>
          </a:p>
        </p:txBody>
      </p:sp>
    </p:spTree>
    <p:extLst>
      <p:ext uri="{BB962C8B-B14F-4D97-AF65-F5344CB8AC3E}">
        <p14:creationId xmlns:p14="http://schemas.microsoft.com/office/powerpoint/2010/main" val="306188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443FFAD6-4A32-428E-A08A-F091E9B2D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7" r="349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5035826" y="532737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学生時代の修行</a:t>
            </a:r>
          </a:p>
        </p:txBody>
      </p:sp>
    </p:spTree>
    <p:extLst>
      <p:ext uri="{BB962C8B-B14F-4D97-AF65-F5344CB8AC3E}">
        <p14:creationId xmlns:p14="http://schemas.microsoft.com/office/powerpoint/2010/main" val="7129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39ABDA-35DF-4757-AD91-8FEA0DB1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271" y="1781276"/>
            <a:ext cx="2881966" cy="387217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6" y="1955303"/>
            <a:ext cx="4347965" cy="3427219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68996" y="5924373"/>
            <a:ext cx="80639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800" dirty="0">
                <a:hlinkClick r:id="rId4"/>
              </a:rPr>
              <a:t>https://www.amazon.co.jp/1000%E3%83%94%E3%83%BC%E3%82%B9-%E3%82%B8%E3%82%B0%E3%82%BD%E3%83%BC%E3%83%91%E3%82%BA%E3%83%AB-%E6%9A%97%E9%BB%92%E5%9C%B0%E7%8D%84-%E3%83%9E%E3%82%A4%E3%82%AF%E3%83%AD%E3%83%94%E3%83%BC%E3%82%B9-26x38cm/dp/B008DCQE8Y/ref=sr_1_2?__mk_ja_JP=%E3%82%AB%E3%82%BF%E3%82%AB%E3%83%8A&amp;keywords=%E6%9A%97%E9%BB%92%E5%9C%B0%E7%8D%84&amp;qid=1563952881&amp;s=gateway&amp;sr=8-2</a:t>
            </a:r>
            <a:endParaRPr lang="ja-JP" altLang="en-US" sz="800" dirty="0"/>
          </a:p>
        </p:txBody>
      </p:sp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暗黒地獄　</a:t>
            </a:r>
            <a:r>
              <a:rPr kumimoji="1" lang="en-US" altLang="ja-JP" sz="5400" dirty="0"/>
              <a:t>\1,221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491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478571" y="2252868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・現在、人工知能技術導入のハードルは確実に下がっている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・一番大事であり、ネックになるのが</a:t>
            </a:r>
            <a:r>
              <a:rPr kumimoji="1" lang="ja-JP" altLang="en-US" sz="2400" dirty="0"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データ</a:t>
            </a:r>
            <a:endParaRPr kumimoji="1" lang="en-US" altLang="ja-JP" sz="2400" dirty="0">
              <a:solidFill>
                <a:srgbClr val="FFFF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・データを集めるために一番大事なのはやりきる覚悟</a:t>
            </a:r>
          </a:p>
        </p:txBody>
      </p:sp>
    </p:spTree>
    <p:extLst>
      <p:ext uri="{BB962C8B-B14F-4D97-AF65-F5344CB8AC3E}">
        <p14:creationId xmlns:p14="http://schemas.microsoft.com/office/powerpoint/2010/main" val="98585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2B3504-BB18-4E15-93C9-CE285180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BD58BC-B613-4522-A9CC-8631A7F1E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5"/>
          <a:stretch/>
        </p:blipFill>
        <p:spPr>
          <a:xfrm>
            <a:off x="-57150" y="0"/>
            <a:ext cx="9201150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A568113-D6DC-47D0-8932-BF9109B9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02" y="0"/>
            <a:ext cx="3689498" cy="261130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16A30A2-BE85-4F47-8F38-86A44A496DB7}"/>
              </a:ext>
            </a:extLst>
          </p:cNvPr>
          <p:cNvSpPr txBox="1"/>
          <p:nvPr/>
        </p:nvSpPr>
        <p:spPr>
          <a:xfrm>
            <a:off x="409106" y="16645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一人水族館</a:t>
            </a:r>
          </a:p>
        </p:txBody>
      </p:sp>
    </p:spTree>
    <p:extLst>
      <p:ext uri="{BB962C8B-B14F-4D97-AF65-F5344CB8AC3E}">
        <p14:creationId xmlns:p14="http://schemas.microsoft.com/office/powerpoint/2010/main" val="2475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64DBC1-D78F-498D-9438-24618EDF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余談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3A53A5-B52B-4405-8589-62B16D815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6382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9CBDCA-22AA-41E0-A6DE-31110562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アートと</a:t>
            </a:r>
            <a:r>
              <a:rPr lang="en-US" altLang="ja-JP" dirty="0"/>
              <a:t>AI</a:t>
            </a:r>
            <a:r>
              <a:rPr lang="ja-JP" altLang="en-US" dirty="0"/>
              <a:t>について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FE82A7-9CA4-4058-9932-131F6AD53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936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C018F44-F247-4116-9B01-EACE4EDD1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2" r="1238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0C5D0791-F51A-47FC-A23D-2C99BFD64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3387726"/>
            <a:ext cx="6070600" cy="1145224"/>
          </a:xfrm>
        </p:spPr>
        <p:txBody>
          <a:bodyPr>
            <a:normAutofit fontScale="90000"/>
          </a:bodyPr>
          <a:lstStyle/>
          <a:p>
            <a:br>
              <a:rPr lang="en-US" altLang="ja-JP" sz="2800" b="1" dirty="0">
                <a:solidFill>
                  <a:schemeClr val="tx1"/>
                </a:solidFill>
              </a:rPr>
            </a:br>
            <a:r>
              <a:rPr lang="en-US" altLang="ja-JP" sz="2800" b="1" dirty="0">
                <a:solidFill>
                  <a:schemeClr val="tx1"/>
                </a:solidFill>
              </a:rPr>
              <a:t>Google</a:t>
            </a:r>
            <a:br>
              <a:rPr lang="en-US" altLang="ja-JP" sz="2800" b="1" dirty="0">
                <a:solidFill>
                  <a:schemeClr val="tx1"/>
                </a:solidFill>
              </a:rPr>
            </a:br>
            <a:r>
              <a:rPr lang="en-US" altLang="ja-JP" sz="2800" b="1" dirty="0">
                <a:solidFill>
                  <a:schemeClr val="tx1"/>
                </a:solidFill>
              </a:rPr>
              <a:t>Artists + Machine Intelligence Grants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F3022F5-F13C-42B2-AACE-1ADFB87D2C15}"/>
              </a:ext>
            </a:extLst>
          </p:cNvPr>
          <p:cNvSpPr/>
          <p:nvPr/>
        </p:nvSpPr>
        <p:spPr>
          <a:xfrm>
            <a:off x="311150" y="4532950"/>
            <a:ext cx="5626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https://experiments.withgoogle.com/ami-grants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0884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78BE93-C77C-4BFB-B9F3-5613D428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77826"/>
            <a:ext cx="7886700" cy="1145224"/>
          </a:xfrm>
        </p:spPr>
        <p:txBody>
          <a:bodyPr/>
          <a:lstStyle/>
          <a:p>
            <a:r>
              <a:rPr kumimoji="1" lang="ja-JP" altLang="en-US" dirty="0"/>
              <a:t>本多さんの作品と</a:t>
            </a:r>
            <a:r>
              <a:rPr kumimoji="1" lang="en-US" altLang="ja-JP" dirty="0"/>
              <a:t>AI</a:t>
            </a:r>
            <a:r>
              <a:rPr kumimoji="1" lang="ja-JP" altLang="en-US" dirty="0"/>
              <a:t>を融合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236FF00-A8C5-4821-8452-6E9C9C109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96" y="1654218"/>
            <a:ext cx="2320882" cy="232088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6A53B8C-5A22-4CB4-8E1C-86804566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96" y="4106268"/>
            <a:ext cx="2307282" cy="232088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6E479A8-8B6D-45C7-AAC2-6F7ADBC1F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4204066"/>
            <a:ext cx="2613968" cy="227610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E0C9EB2-69CE-4EE4-80E3-66B7410CF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79" y="1575100"/>
            <a:ext cx="2323809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DBB4A3-20CA-48ED-9421-A0C351F8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前回の</a:t>
            </a:r>
            <a:r>
              <a:rPr lang="en-US" altLang="ja-JP" dirty="0"/>
              <a:t>ZENKEI AI</a:t>
            </a:r>
            <a:r>
              <a:rPr lang="ja-JP" altLang="en-US" dirty="0"/>
              <a:t>フォーラム時点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59CC49E-C8D6-45C3-A6A4-4BAA6000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510350"/>
            <a:ext cx="50482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1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E99B50D-682F-4C75-929D-C43955CD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520825"/>
            <a:ext cx="5048250" cy="50482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C400CF6A-CFB2-4D96-A6A4-ADB28061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014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3878E00-7AC2-4208-8A18-044D974FB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r="4978"/>
          <a:stretch/>
        </p:blipFill>
        <p:spPr>
          <a:xfrm>
            <a:off x="-54592" y="3740"/>
            <a:ext cx="9198592" cy="685426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94C13D2-5582-4B82-818F-A0F6ECA7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92" y="3890556"/>
            <a:ext cx="4080272" cy="296370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F53249-4474-440C-9EAA-85B5B0A74469}"/>
              </a:ext>
            </a:extLst>
          </p:cNvPr>
          <p:cNvSpPr txBox="1"/>
          <p:nvPr/>
        </p:nvSpPr>
        <p:spPr>
          <a:xfrm flipH="1">
            <a:off x="4403239" y="240635"/>
            <a:ext cx="4908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CPU:Ryzen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7 1700 3.0GHz 8Core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メモリ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:32GB</a:t>
            </a: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SSD:500GB x2</a:t>
            </a: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HDD:1TB</a:t>
            </a:r>
          </a:p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GPU:GeForce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GTX 1080 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Ti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簡易水冷モデル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387350" y="39452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自作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61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6C1AAB6-032E-4921-9ECB-BA0A9093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人工知能とは？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CF93486-599E-4D4E-A368-6A6120890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810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806608E-2443-487D-B1CE-40B186ED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人工知能とは？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E6512F-0558-410A-A057-92B020E12592}"/>
              </a:ext>
            </a:extLst>
          </p:cNvPr>
          <p:cNvSpPr txBox="1"/>
          <p:nvPr/>
        </p:nvSpPr>
        <p:spPr>
          <a:xfrm>
            <a:off x="311149" y="1955801"/>
            <a:ext cx="8068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1956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年、ダートマス会議に人工知能という言葉が誕生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5B7C950-0438-4BA1-A050-997510E4DE36}"/>
              </a:ext>
            </a:extLst>
          </p:cNvPr>
          <p:cNvSpPr txBox="1"/>
          <p:nvPr/>
        </p:nvSpPr>
        <p:spPr>
          <a:xfrm>
            <a:off x="311149" y="2801362"/>
            <a:ext cx="80685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人工知能学の目的：人の知能（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AGI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）を機械で再現すること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人の脳は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20W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の電力で動作する論理回路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→機械で実現できるはず！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		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実現はまだまだ・・・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D0602DF-D552-49D3-9CF1-3E8B5597EF63}"/>
              </a:ext>
            </a:extLst>
          </p:cNvPr>
          <p:cNvSpPr txBox="1"/>
          <p:nvPr/>
        </p:nvSpPr>
        <p:spPr>
          <a:xfrm>
            <a:off x="311149" y="5408684"/>
            <a:ext cx="8068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現在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技術と呼ばれているものは、人工知能学の</a:t>
            </a:r>
            <a:r>
              <a:rPr kumimoji="1" lang="ja-JP" altLang="en-US" sz="2000" dirty="0"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副産物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223" y="4047364"/>
            <a:ext cx="1686770" cy="94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7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843057-A17C-4638-B59E-B8D1E636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ja-JP" altLang="en-US" dirty="0"/>
              <a:t>の魅力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B0FDD5-E5F3-459C-B2D7-36DDE3FB9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6006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276927-8B8C-4B61-AC0E-36BA7643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人工知能の魅力</a:t>
            </a:r>
            <a:r>
              <a:rPr kumimoji="1" lang="ja-JP" altLang="en-US" sz="4400" dirty="0"/>
              <a:t>１</a:t>
            </a:r>
            <a:r>
              <a:rPr kumimoji="1" lang="ja-JP" altLang="en-US" dirty="0"/>
              <a:t>：構成論的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3540501-BF37-4730-A4DF-5638E13559AD}"/>
              </a:ext>
            </a:extLst>
          </p:cNvPr>
          <p:cNvSpPr txBox="1"/>
          <p:nvPr/>
        </p:nvSpPr>
        <p:spPr>
          <a:xfrm flipH="1">
            <a:off x="909318" y="2095500"/>
            <a:ext cx="7682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構成論的：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対象を理解するため観察、分析するのみではなく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rgbClr val="FFFF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作って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理解しようとする手法</a:t>
            </a:r>
          </a:p>
        </p:txBody>
      </p:sp>
    </p:spTree>
    <p:extLst>
      <p:ext uri="{BB962C8B-B14F-4D97-AF65-F5344CB8AC3E}">
        <p14:creationId xmlns:p14="http://schemas.microsoft.com/office/powerpoint/2010/main" val="36905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都市のスケッチ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43_TF03031010_TF03031010.potx" id="{63771467-DCEC-461F-92B7-CC4D38A1C888}" vid="{58CA951C-3BD0-4000-9B93-5497E98B996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2463</Template>
  <TotalTime>2556</TotalTime>
  <Words>844</Words>
  <Application>Microsoft Office PowerPoint</Application>
  <PresentationFormat>画面に合わせる (4:3)</PresentationFormat>
  <Paragraphs>127</Paragraphs>
  <Slides>45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51" baseType="lpstr">
      <vt:lpstr>HG行書体</vt:lpstr>
      <vt:lpstr>ＭＳ Ｐ明朝</vt:lpstr>
      <vt:lpstr>メイリオ</vt:lpstr>
      <vt:lpstr>Arial</vt:lpstr>
      <vt:lpstr>Century Schoolbook</vt:lpstr>
      <vt:lpstr>都市のスケッチ 16X9</vt:lpstr>
      <vt:lpstr>AI開発に必要なもの</vt:lpstr>
      <vt:lpstr>自己紹介</vt:lpstr>
      <vt:lpstr>自己紹介</vt:lpstr>
      <vt:lpstr>PowerPoint プレゼンテーション</vt:lpstr>
      <vt:lpstr>PowerPoint プレゼンテーション</vt:lpstr>
      <vt:lpstr>人工知能とは？</vt:lpstr>
      <vt:lpstr>人工知能とは？</vt:lpstr>
      <vt:lpstr>AIの魅力</vt:lpstr>
      <vt:lpstr>人工知能の魅力１：構成論的</vt:lpstr>
      <vt:lpstr>人工知能の魅力2：学際的</vt:lpstr>
      <vt:lpstr>人工知能の魅力3：創発</vt:lpstr>
      <vt:lpstr>DeepLearningの正体</vt:lpstr>
      <vt:lpstr>DeepLearningの正体は数式</vt:lpstr>
      <vt:lpstr>もっと言うと？</vt:lpstr>
      <vt:lpstr>物体検出　YOLO</vt:lpstr>
      <vt:lpstr>スタイル変換 “A Neural Algorithm of Artistic Style”</vt:lpstr>
      <vt:lpstr>PowerPoint プレゼンテーション</vt:lpstr>
      <vt:lpstr>敵対的生成ネットワーク（GAN） “LARGESCALEGAN TRAINING FORHIGHFIDELITYNATURALIMAGESYNTHESIS”</vt:lpstr>
      <vt:lpstr>人間に近いキャプショニング “Speaking the Same Language:Matching Machine to Human Captions by Adversarial Training”</vt:lpstr>
      <vt:lpstr>ダンス動画を合成する “Everybody Dance Now”</vt:lpstr>
      <vt:lpstr>ダンス動画を合成する “Everybody Dance Now”</vt:lpstr>
      <vt:lpstr>AI開発に必要なもの</vt:lpstr>
      <vt:lpstr>PowerPoint プレゼンテーション</vt:lpstr>
      <vt:lpstr>環境</vt:lpstr>
      <vt:lpstr>環境</vt:lpstr>
      <vt:lpstr>環境</vt:lpstr>
      <vt:lpstr>環境</vt:lpstr>
      <vt:lpstr>環境</vt:lpstr>
      <vt:lpstr>データ</vt:lpstr>
      <vt:lpstr>現在のAI開発に必要なもの</vt:lpstr>
      <vt:lpstr>学習には大量のデータが必要</vt:lpstr>
      <vt:lpstr>PowerPoint プレゼンテーション</vt:lpstr>
      <vt:lpstr>PowerPoint プレゼンテーション</vt:lpstr>
      <vt:lpstr>大島のAI開発遍歴</vt:lpstr>
      <vt:lpstr>PowerPoint プレゼンテーション</vt:lpstr>
      <vt:lpstr>大島のAI開発遍歴</vt:lpstr>
      <vt:lpstr>PowerPoint プレゼンテーション</vt:lpstr>
      <vt:lpstr>暗黒地獄　\1,221</vt:lpstr>
      <vt:lpstr>まとめ</vt:lpstr>
      <vt:lpstr>余談</vt:lpstr>
      <vt:lpstr>アートとAIについて</vt:lpstr>
      <vt:lpstr> Google Artists + Machine Intelligence Grants</vt:lpstr>
      <vt:lpstr>本多さんの作品とAIを融合</vt:lpstr>
      <vt:lpstr>前回のZENKEI AIフォーラム時点</vt:lpstr>
      <vt:lpstr>今回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I開発に必要なもの</dc:title>
  <dc:creator>圭祐 大島</dc:creator>
  <cp:lastModifiedBy>圭祐 大島</cp:lastModifiedBy>
  <cp:revision>55</cp:revision>
  <dcterms:created xsi:type="dcterms:W3CDTF">2019-07-15T01:03:20Z</dcterms:created>
  <dcterms:modified xsi:type="dcterms:W3CDTF">2019-07-24T10:04:00Z</dcterms:modified>
</cp:coreProperties>
</file>